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5" r:id="rId4"/>
  </p:sldMasterIdLst>
  <p:notesMasterIdLst>
    <p:notesMasterId r:id="rId49"/>
  </p:notesMasterIdLst>
  <p:sldIdLst>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Pacifico" pitchFamily="2" charset="77"/>
      <p:regular r:id="rId54"/>
    </p:embeddedFont>
    <p:embeddedFont>
      <p:font typeface="Roboto" panose="02000000000000000000" pitchFamily="2" charset="0"/>
      <p:regular r:id="rId55"/>
      <p:bold r:id="rId56"/>
      <p:italic r:id="rId57"/>
      <p:boldItalic r:id="rId58"/>
    </p:embeddedFont>
    <p:embeddedFont>
      <p:font typeface="Roboto Light" panose="02000000000000000000" pitchFamily="2" charset="0"/>
      <p:regular r:id="rId59"/>
      <p:bold r:id="rId60"/>
      <p:italic r:id="rId61"/>
      <p:boldItalic r:id="rId62"/>
    </p:embeddedFont>
    <p:embeddedFont>
      <p:font typeface="Roboto Medium" panose="02000000000000000000" pitchFamily="2" charset="0"/>
      <p:regular r:id="rId63"/>
      <p:bold r:id="rId64"/>
      <p:italic r:id="rId65"/>
      <p:boldItalic r:id="rId66"/>
    </p:embeddedFont>
    <p:embeddedFont>
      <p:font typeface="Roboto Thin"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973EEF-3F79-4F93-A04B-615726D01599}">
  <a:tblStyle styleId="{60973EEF-3F79-4F93-A04B-615726D0159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E88A1503-8855-4AE5-B349-23847B30EB6D}"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94674"/>
  </p:normalViewPr>
  <p:slideViewPr>
    <p:cSldViewPr snapToGrid="0">
      <p:cViewPr varScale="1">
        <p:scale>
          <a:sx n="165" d="100"/>
          <a:sy n="165" d="100"/>
        </p:scale>
        <p:origin x="448"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089ac8047_0_9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g10089ac8047_0_98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770" name="Google Shape;770;g10089ac8047_0_98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0089ac8047_0_5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8" name="Google Shape;908;g10089ac8047_0_5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089ac8047_0_5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0" name="Google Shape;930;g10089ac8047_0_5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089ac8047_0_5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089ac8047_0_5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089ac8047_0_5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g10089ac8047_0_5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089ac8047_0_5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10089ac8047_0_5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0089ac8047_0_5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6" name="Google Shape;986;g10089ac8047_0_5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0089ac8047_0_9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10089ac8047_0_9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t>La confusión sobre SRS puede dar lugar a errores posicionales de hasta 5.6 km. Los errores por datum desconocido alcanzan valores de mínimo 1550 m y máximo 5360 m.</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015" name="Google Shape;1015;g10089ac8047_0_9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0089ac8047_0_9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g10089ac8047_0_9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30" name="Google Shape;1030;g10089ac8047_0_94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0129f8087c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g10129f8087c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Light"/>
              <a:buNone/>
            </a:pPr>
            <a:r>
              <a:rPr lang="en"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marL="0" marR="0" lvl="0" indent="0" algn="l" rtl="0">
              <a:lnSpc>
                <a:spcPct val="100000"/>
              </a:lnSpc>
              <a:spcBef>
                <a:spcPts val="0"/>
              </a:spcBef>
              <a:spcAft>
                <a:spcPts val="0"/>
              </a:spcAft>
              <a:buClr>
                <a:schemeClr val="dk1"/>
              </a:buClr>
              <a:buSzPts val="1200"/>
              <a:buFont typeface="Calibri"/>
              <a:buNone/>
            </a:pPr>
            <a:endParaRPr sz="1200">
              <a:latin typeface="Roboto Light"/>
              <a:ea typeface="Roboto Light"/>
              <a:cs typeface="Roboto Light"/>
              <a:sym typeface="Roboto Light"/>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Use la función de </a:t>
            </a:r>
            <a:r>
              <a:rPr lang="en" sz="1200">
                <a:latin typeface="Roboto Medium"/>
                <a:ea typeface="Roboto Medium"/>
                <a:cs typeface="Roboto Medium"/>
                <a:sym typeface="Roboto Medium"/>
              </a:rPr>
              <a:t>Preguntas y respuestas (Q&amp;A) </a:t>
            </a:r>
            <a:r>
              <a:rPr lang="en" sz="1200">
                <a:latin typeface="Roboto Light"/>
                <a:ea typeface="Roboto Light"/>
                <a:cs typeface="Roboto Light"/>
                <a:sym typeface="Roboto Light"/>
              </a:rPr>
              <a:t>para dejar sus comentarios y preguntas a lo largo de la presentación.</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Una vez finalizada la charla, use la función </a:t>
            </a:r>
            <a:r>
              <a:rPr lang="en" sz="1200">
                <a:latin typeface="Roboto Medium"/>
                <a:ea typeface="Roboto Medium"/>
                <a:cs typeface="Roboto Medium"/>
                <a:sym typeface="Roboto Medium"/>
              </a:rPr>
              <a:t>Levantar la mano </a:t>
            </a:r>
            <a:r>
              <a:rPr lang="en" sz="1200">
                <a:latin typeface="Roboto Light"/>
                <a:ea typeface="Roboto Light"/>
                <a:cs typeface="Roboto Light"/>
                <a:sym typeface="Roboto Light"/>
              </a:rPr>
              <a:t>para realizar sus preguntas al ponente, esta alternativa le ayudará a sacarle más provecho al taller.</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1044" name="Google Shape;1044;g10129f8087c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0089ac8047_0_9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1" name="Google Shape;1051;g10089ac8047_0_9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052" name="Google Shape;1052;g10089ac8047_0_95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089ac8047_0_90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g10089ac8047_0_90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Light"/>
              <a:buNone/>
            </a:pPr>
            <a:r>
              <a:rPr lang="en"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marL="0" marR="0" lvl="0" indent="0" algn="l" rtl="0">
              <a:lnSpc>
                <a:spcPct val="100000"/>
              </a:lnSpc>
              <a:spcBef>
                <a:spcPts val="0"/>
              </a:spcBef>
              <a:spcAft>
                <a:spcPts val="0"/>
              </a:spcAft>
              <a:buClr>
                <a:schemeClr val="dk1"/>
              </a:buClr>
              <a:buSzPts val="1200"/>
              <a:buFont typeface="Calibri"/>
              <a:buNone/>
            </a:pPr>
            <a:endParaRPr sz="1200">
              <a:latin typeface="Roboto Light"/>
              <a:ea typeface="Roboto Light"/>
              <a:cs typeface="Roboto Light"/>
              <a:sym typeface="Roboto Light"/>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Use la función de </a:t>
            </a:r>
            <a:r>
              <a:rPr lang="en" sz="1200">
                <a:latin typeface="Roboto Medium"/>
                <a:ea typeface="Roboto Medium"/>
                <a:cs typeface="Roboto Medium"/>
                <a:sym typeface="Roboto Medium"/>
              </a:rPr>
              <a:t>Preguntas y respuestas (Q&amp;A) </a:t>
            </a:r>
            <a:r>
              <a:rPr lang="en" sz="1200">
                <a:latin typeface="Roboto Light"/>
                <a:ea typeface="Roboto Light"/>
                <a:cs typeface="Roboto Light"/>
                <a:sym typeface="Roboto Light"/>
              </a:rPr>
              <a:t>para dejar sus comentarios y preguntas a lo largo de la presentación.</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Una vez finalizada la charla, use la función </a:t>
            </a:r>
            <a:r>
              <a:rPr lang="en" sz="1200">
                <a:latin typeface="Roboto Medium"/>
                <a:ea typeface="Roboto Medium"/>
                <a:cs typeface="Roboto Medium"/>
                <a:sym typeface="Roboto Medium"/>
              </a:rPr>
              <a:t>Levantar la mano </a:t>
            </a:r>
            <a:r>
              <a:rPr lang="en" sz="1200">
                <a:latin typeface="Roboto Light"/>
                <a:ea typeface="Roboto Light"/>
                <a:cs typeface="Roboto Light"/>
                <a:sym typeface="Roboto Light"/>
              </a:rPr>
              <a:t>para realizar sus preguntas al ponente, esta alternativa le ayudará a sacarle más provecho al taller.</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786" name="Google Shape;786;g10089ac8047_0_90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0089ac8047_0_9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g10089ac8047_0_95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Recordemos que independientemente del método de georreferenciación utilizado, las incertezas en los datos son esenciales para la documentación, pues pueden definir la idoneidad de los datos y, por lo tanto, su calidad. Existen distintas fuentes de incerteza en la interpretación de cada localidad, así como en las fuentes de datos utilizadas para georreferenciar. </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068" name="Google Shape;1068;g10089ac8047_0_95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0089ac8047_0_96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g10089ac8047_0_96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Recordemos que independientemente del método de georreferenciación utilizado, las incertezas en los datos son esenciales para la documentación, pues pueden definir la idoneidad de los datos y, por lo tanto, su calidad. Existen distintas fuentes de incerteza en la interpretación de cada localidad, así como en las fuentes de datos utilizadas para georreferenciar. </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079" name="Google Shape;1079;g10089ac8047_0_96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0089ac8047_0_96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g10089ac8047_0_96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092" name="Google Shape;1092;g10089ac8047_0_96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0089ac8047_0_9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g10089ac8047_0_9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19" name="Google Shape;1119;g10089ac8047_0_98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dd389184a3b334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g6dd389184a3b334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Recordemos que independientemente del método de georreferenciación utilizado, las incertezas en los datos son esenciales para la documentación, pues pueden definir la idoneidad de los datos y, por lo tanto, su calidad. Existen distintas fuentes de incerteza en la interpretación de cada localidad, así como en las fuentes de datos utilizadas para georreferenciar. </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31" name="Google Shape;1131;g6dd389184a3b334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089ac8047_0_9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g10089ac8047_0_98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44" name="Google Shape;1144;g10089ac8047_0_98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0089ac8047_0_9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g10089ac8047_0_98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57" name="Google Shape;1157;g10089ac8047_0_98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089ac8047_0_99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10089ac8047_0_99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70" name="Google Shape;1170;g10089ac8047_0_99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0089ac8047_0_9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2" name="Google Shape;1182;g10089ac8047_0_99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Incerteza por 1° en la coordenada. Un grado no corresponde a la misma distancia en todas partes sobre la superficie de la Tierra.</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83" name="Google Shape;1183;g10089ac8047_0_99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dd389184a3b334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g6dd389184a3b3341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198" name="Google Shape;1198;g6dd389184a3b3341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0089ac8047_0_9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g10089ac8047_0_9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Light"/>
              <a:buNone/>
            </a:pPr>
            <a:r>
              <a:rPr lang="en"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marL="0" marR="0" lvl="0" indent="0" algn="l" rtl="0">
              <a:lnSpc>
                <a:spcPct val="100000"/>
              </a:lnSpc>
              <a:spcBef>
                <a:spcPts val="0"/>
              </a:spcBef>
              <a:spcAft>
                <a:spcPts val="0"/>
              </a:spcAft>
              <a:buClr>
                <a:schemeClr val="dk1"/>
              </a:buClr>
              <a:buSzPts val="1200"/>
              <a:buFont typeface="Calibri"/>
              <a:buNone/>
            </a:pPr>
            <a:endParaRPr sz="1200">
              <a:latin typeface="Roboto Light"/>
              <a:ea typeface="Roboto Light"/>
              <a:cs typeface="Roboto Light"/>
              <a:sym typeface="Roboto Light"/>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Use la función de </a:t>
            </a:r>
            <a:r>
              <a:rPr lang="en" sz="1200">
                <a:latin typeface="Roboto Medium"/>
                <a:ea typeface="Roboto Medium"/>
                <a:cs typeface="Roboto Medium"/>
                <a:sym typeface="Roboto Medium"/>
              </a:rPr>
              <a:t>Preguntas y respuestas (Q&amp;A) </a:t>
            </a:r>
            <a:r>
              <a:rPr lang="en" sz="1200">
                <a:latin typeface="Roboto Light"/>
                <a:ea typeface="Roboto Light"/>
                <a:cs typeface="Roboto Light"/>
                <a:sym typeface="Roboto Light"/>
              </a:rPr>
              <a:t>para dejar sus comentarios y preguntas a lo largo de la presentación.</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Una vez finalizada la charla, use la función </a:t>
            </a:r>
            <a:r>
              <a:rPr lang="en" sz="1200">
                <a:latin typeface="Roboto Medium"/>
                <a:ea typeface="Roboto Medium"/>
                <a:cs typeface="Roboto Medium"/>
                <a:sym typeface="Roboto Medium"/>
              </a:rPr>
              <a:t>Levantar la mano </a:t>
            </a:r>
            <a:r>
              <a:rPr lang="en" sz="1200">
                <a:latin typeface="Roboto Light"/>
                <a:ea typeface="Roboto Light"/>
                <a:cs typeface="Roboto Light"/>
                <a:sym typeface="Roboto Light"/>
              </a:rPr>
              <a:t>para realizar sus preguntas al ponente, esta alternativa le ayudará a sacarle más provecho al taller.</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810" name="Google Shape;810;g10089ac8047_0_9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0089ac8047_0_10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g10089ac8047_0_10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215" name="Google Shape;1215;g10089ac8047_0_101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0089ac8047_0_10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g10089ac8047_0_10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Cómo evitar incendios, cómo apagarlos si ya se han generado, sin ocasionar una inundación.</a:t>
            </a:r>
            <a:endParaRPr/>
          </a:p>
        </p:txBody>
      </p:sp>
      <p:sp>
        <p:nvSpPr>
          <p:cNvPr id="1228" name="Google Shape;1228;g10089ac8047_0_10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0089ac8047_0_10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7" name="Google Shape;1237;g10089ac8047_0_10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10089ac8047_0_10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0089ac8047_0_10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g10089ac8047_0_10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mappable means you can put it on a map, roughly, although you may be up to around 5km off by missing the datum.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Identifiable datum: datum that can be matched to some EPSG </a:t>
            </a:r>
            <a:endParaRPr>
              <a:solidFill>
                <a:schemeClr val="dk1"/>
              </a:solidFill>
            </a:endParaRPr>
          </a:p>
          <a:p>
            <a:pPr marL="0" lvl="0" indent="0" algn="l" rtl="0">
              <a:spcBef>
                <a:spcPts val="0"/>
              </a:spcBef>
              <a:spcAft>
                <a:spcPts val="0"/>
              </a:spcAft>
              <a:buNone/>
            </a:pPr>
            <a:endParaRPr/>
          </a:p>
        </p:txBody>
      </p:sp>
      <p:sp>
        <p:nvSpPr>
          <p:cNvPr id="1251" name="Google Shape;1251;g10089ac8047_0_10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0089ac8047_0_10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3" name="Google Shape;1263;g10089ac8047_0_10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g10089ac8047_0_10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0089ac8047_0_10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8" name="Google Shape;1278;g10089ac8047_0_10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g10089ac8047_0_10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0089ac8047_0_10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g10089ac8047_0_10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If we now look at georeferences in GBIF (coords + uncert + datum):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Of all the records in GBIF, %’s with coordinates, % with georeferences</a:t>
            </a:r>
            <a:endParaRPr/>
          </a:p>
        </p:txBody>
      </p:sp>
      <p:sp>
        <p:nvSpPr>
          <p:cNvPr id="1299" name="Google Shape;1299;g10089ac8047_0_10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0089ac8047_0_10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g10089ac8047_0_103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solidFill>
                  <a:schemeClr val="dk1"/>
                </a:solidFill>
              </a:rPr>
              <a:t>If we now look at georeferences in GBIF (coords + uncert + datum):</a:t>
            </a:r>
            <a:endParaRPr>
              <a:solidFill>
                <a:schemeClr val="dk1"/>
              </a:solidFill>
            </a:endParaRPr>
          </a:p>
          <a:p>
            <a:pPr marL="0" lvl="0" indent="0" algn="l" rtl="0">
              <a:spcBef>
                <a:spcPts val="0"/>
              </a:spcBef>
              <a:spcAft>
                <a:spcPts val="0"/>
              </a:spcAft>
              <a:buSzPts val="1100"/>
              <a:buNone/>
            </a:pPr>
            <a:r>
              <a:rPr lang="en">
                <a:solidFill>
                  <a:schemeClr val="dk1"/>
                </a:solidFill>
              </a:rPr>
              <a:t>Of all the records in GBIF, %’s with coordinates, % with georeferences</a:t>
            </a:r>
            <a:endParaRPr/>
          </a:p>
        </p:txBody>
      </p:sp>
      <p:sp>
        <p:nvSpPr>
          <p:cNvPr id="1317" name="Google Shape;1317;g10089ac8047_0_103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0089ac8047_0_10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9" name="Google Shape;1329;g10089ac8047_0_103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solidFill>
                  <a:schemeClr val="dk1"/>
                </a:solidFill>
              </a:rPr>
              <a:t>If we now look at georeferences in GBIF (coords + uncert + datum):</a:t>
            </a:r>
            <a:endParaRPr>
              <a:solidFill>
                <a:schemeClr val="dk1"/>
              </a:solidFill>
            </a:endParaRPr>
          </a:p>
          <a:p>
            <a:pPr marL="0" lvl="0" indent="0" algn="l" rtl="0">
              <a:spcBef>
                <a:spcPts val="0"/>
              </a:spcBef>
              <a:spcAft>
                <a:spcPts val="0"/>
              </a:spcAft>
              <a:buSzPts val="1100"/>
              <a:buNone/>
            </a:pPr>
            <a:r>
              <a:rPr lang="en">
                <a:solidFill>
                  <a:schemeClr val="dk1"/>
                </a:solidFill>
              </a:rPr>
              <a:t>Of all the records in GBIF, %’s with coordinates, % with georeferences</a:t>
            </a:r>
            <a:endParaRPr/>
          </a:p>
        </p:txBody>
      </p:sp>
      <p:sp>
        <p:nvSpPr>
          <p:cNvPr id="1330" name="Google Shape;1330;g10089ac8047_0_103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0089ac8047_0_10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10089ac8047_0_104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solidFill>
                  <a:schemeClr val="dk1"/>
                </a:solidFill>
              </a:rPr>
              <a:t>If we now look at georeferences in GBIF (coords + uncert + datum):</a:t>
            </a:r>
            <a:endParaRPr>
              <a:solidFill>
                <a:schemeClr val="dk1"/>
              </a:solidFill>
            </a:endParaRPr>
          </a:p>
          <a:p>
            <a:pPr marL="0" lvl="0" indent="0" algn="l" rtl="0">
              <a:spcBef>
                <a:spcPts val="0"/>
              </a:spcBef>
              <a:spcAft>
                <a:spcPts val="0"/>
              </a:spcAft>
              <a:buSzPts val="1100"/>
              <a:buNone/>
            </a:pPr>
            <a:r>
              <a:rPr lang="en">
                <a:solidFill>
                  <a:schemeClr val="dk1"/>
                </a:solidFill>
              </a:rPr>
              <a:t>Of all the records in GBIF, %’s with coordinates, % with georeferences</a:t>
            </a:r>
            <a:endParaRPr/>
          </a:p>
        </p:txBody>
      </p:sp>
      <p:sp>
        <p:nvSpPr>
          <p:cNvPr id="1343" name="Google Shape;1343;g10089ac8047_0_104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0089ac8047_0_9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g10089ac8047_0_9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grey crowned crane (Balearica regulorum), grulla coronada cuelligrís</a:t>
            </a:r>
            <a:endParaRPr/>
          </a:p>
        </p:txBody>
      </p:sp>
      <p:sp>
        <p:nvSpPr>
          <p:cNvPr id="844" name="Google Shape;844;g10089ac8047_0_9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0129f8087c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3" name="Google Shape;1353;g10129f8087c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Light"/>
              <a:buNone/>
            </a:pPr>
            <a:r>
              <a:rPr lang="en"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marL="0" marR="0" lvl="0" indent="0" algn="l" rtl="0">
              <a:lnSpc>
                <a:spcPct val="100000"/>
              </a:lnSpc>
              <a:spcBef>
                <a:spcPts val="0"/>
              </a:spcBef>
              <a:spcAft>
                <a:spcPts val="0"/>
              </a:spcAft>
              <a:buClr>
                <a:schemeClr val="dk1"/>
              </a:buClr>
              <a:buSzPts val="1200"/>
              <a:buFont typeface="Calibri"/>
              <a:buNone/>
            </a:pPr>
            <a:endParaRPr sz="1200">
              <a:latin typeface="Roboto Light"/>
              <a:ea typeface="Roboto Light"/>
              <a:cs typeface="Roboto Light"/>
              <a:sym typeface="Roboto Light"/>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Use la función de </a:t>
            </a:r>
            <a:r>
              <a:rPr lang="en" sz="1200">
                <a:latin typeface="Roboto Medium"/>
                <a:ea typeface="Roboto Medium"/>
                <a:cs typeface="Roboto Medium"/>
                <a:sym typeface="Roboto Medium"/>
              </a:rPr>
              <a:t>Preguntas y respuestas (Q&amp;A) </a:t>
            </a:r>
            <a:r>
              <a:rPr lang="en" sz="1200">
                <a:latin typeface="Roboto Light"/>
                <a:ea typeface="Roboto Light"/>
                <a:cs typeface="Roboto Light"/>
                <a:sym typeface="Roboto Light"/>
              </a:rPr>
              <a:t>para dejar sus comentarios y preguntas a lo largo de la presentación.</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Una vez finalizada la charla, use la función </a:t>
            </a:r>
            <a:r>
              <a:rPr lang="en" sz="1200">
                <a:latin typeface="Roboto Medium"/>
                <a:ea typeface="Roboto Medium"/>
                <a:cs typeface="Roboto Medium"/>
                <a:sym typeface="Roboto Medium"/>
              </a:rPr>
              <a:t>Levantar la mano </a:t>
            </a:r>
            <a:r>
              <a:rPr lang="en" sz="1200">
                <a:latin typeface="Roboto Light"/>
                <a:ea typeface="Roboto Light"/>
                <a:cs typeface="Roboto Light"/>
                <a:sym typeface="Roboto Light"/>
              </a:rPr>
              <a:t>para realizar sus preguntas al ponente, esta alternativa le ayudará a sacarle más provecho al taller.</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1354" name="Google Shape;1354;g10129f8087c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0089ac8047_0_10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10089ac8047_0_10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0089ac8047_0_10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0089ac8047_0_10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0089ac8047_0_11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g10089ac8047_0_113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Ahora los dejo con Anabela Plos del Nodo GBIF Argentina…</a:t>
            </a:r>
            <a:endParaRPr/>
          </a:p>
        </p:txBody>
      </p:sp>
      <p:sp>
        <p:nvSpPr>
          <p:cNvPr id="1378" name="Google Shape;1378;g10089ac8047_0_113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0089ac804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0089ac80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0129f8087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g10129f8087c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Light"/>
              <a:buNone/>
            </a:pPr>
            <a:r>
              <a:rPr lang="en" sz="1200">
                <a:latin typeface="Roboto Light"/>
                <a:ea typeface="Roboto Light"/>
                <a:cs typeface="Roboto Light"/>
                <a:sym typeface="Roboto Light"/>
              </a:rPr>
              <a:t>A propósito de las buenas practicas, que no falten las de nuestra comunicación para un adecuado desarrollo del taller en este espacio. </a:t>
            </a:r>
            <a:endParaRPr/>
          </a:p>
          <a:p>
            <a:pPr marL="0" marR="0" lvl="0" indent="0" algn="l" rtl="0">
              <a:lnSpc>
                <a:spcPct val="100000"/>
              </a:lnSpc>
              <a:spcBef>
                <a:spcPts val="0"/>
              </a:spcBef>
              <a:spcAft>
                <a:spcPts val="0"/>
              </a:spcAft>
              <a:buClr>
                <a:schemeClr val="dk1"/>
              </a:buClr>
              <a:buSzPts val="1200"/>
              <a:buFont typeface="Calibri"/>
              <a:buNone/>
            </a:pPr>
            <a:endParaRPr sz="1200">
              <a:latin typeface="Roboto Light"/>
              <a:ea typeface="Roboto Light"/>
              <a:cs typeface="Roboto Light"/>
              <a:sym typeface="Roboto Light"/>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Use la función de </a:t>
            </a:r>
            <a:r>
              <a:rPr lang="en" sz="1200">
                <a:latin typeface="Roboto Medium"/>
                <a:ea typeface="Roboto Medium"/>
                <a:cs typeface="Roboto Medium"/>
                <a:sym typeface="Roboto Medium"/>
              </a:rPr>
              <a:t>Preguntas y respuestas (Q&amp;A) </a:t>
            </a:r>
            <a:r>
              <a:rPr lang="en" sz="1200">
                <a:latin typeface="Roboto Light"/>
                <a:ea typeface="Roboto Light"/>
                <a:cs typeface="Roboto Light"/>
                <a:sym typeface="Roboto Light"/>
              </a:rPr>
              <a:t>para dejar sus comentarios y preguntas a lo largo de la presentación.</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Una vez finalizada la charla, use la función </a:t>
            </a:r>
            <a:r>
              <a:rPr lang="en" sz="1200">
                <a:latin typeface="Roboto Medium"/>
                <a:ea typeface="Roboto Medium"/>
                <a:cs typeface="Roboto Medium"/>
                <a:sym typeface="Roboto Medium"/>
              </a:rPr>
              <a:t>Levantar la mano </a:t>
            </a:r>
            <a:r>
              <a:rPr lang="en" sz="1200">
                <a:latin typeface="Roboto Light"/>
                <a:ea typeface="Roboto Light"/>
                <a:cs typeface="Roboto Light"/>
                <a:sym typeface="Roboto Light"/>
              </a:rPr>
              <a:t>para realizar sus preguntas al ponente, esta alternativa le ayudará a sacarle más provecho al taller.</a:t>
            </a:r>
            <a:endParaRPr/>
          </a:p>
          <a:p>
            <a:pPr marL="171450" lvl="0" indent="-95250" algn="l" rtl="0">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 sz="1200">
                <a:latin typeface="Roboto Light"/>
                <a:ea typeface="Roboto Light"/>
                <a:cs typeface="Roboto Light"/>
                <a:sym typeface="Roboto Light"/>
              </a:rPr>
              <a:t>Evite hacer sus preguntas en el canal del Chat, ahí podrían pasar desapercibidas.</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854" name="Google Shape;854;g10129f8087c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0089ac8047_0_9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g10089ac8047_0_9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Coordinates Ref System</a:t>
            </a:r>
            <a:endParaRPr/>
          </a:p>
          <a:p>
            <a:pPr marL="0" marR="0" lvl="0" indent="0" algn="l" rtl="0">
              <a:lnSpc>
                <a:spcPct val="100000"/>
              </a:lnSpc>
              <a:spcBef>
                <a:spcPts val="0"/>
              </a:spcBef>
              <a:spcAft>
                <a:spcPts val="0"/>
              </a:spcAft>
              <a:buClr>
                <a:schemeClr val="dk1"/>
              </a:buClr>
              <a:buSzPts val="1200"/>
              <a:buFont typeface="Calibri"/>
              <a:buNone/>
            </a:pPr>
            <a:r>
              <a:rPr lang="en"/>
              <a:t>Spatial Ref System</a:t>
            </a:r>
            <a:endParaRPr/>
          </a:p>
        </p:txBody>
      </p:sp>
      <p:sp>
        <p:nvSpPr>
          <p:cNvPr id="862" name="Google Shape;862;g10089ac8047_0_9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089ac8047_0_9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10089ac8047_0_9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878" name="Google Shape;878;g10089ac8047_0_9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0089ac8047_0_5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7" name="Google Shape;887;g10089ac8047_0_5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0089ac8047_0_5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g10089ac8047_0_5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8" name="Google Shape;58;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01"/>
        <p:cNvGrpSpPr/>
        <p:nvPr/>
      </p:nvGrpSpPr>
      <p:grpSpPr>
        <a:xfrm>
          <a:off x="0" y="0"/>
          <a:ext cx="0" cy="0"/>
          <a:chOff x="0" y="0"/>
          <a:chExt cx="0" cy="0"/>
        </a:xfrm>
      </p:grpSpPr>
      <p:sp>
        <p:nvSpPr>
          <p:cNvPr id="102" name="Google Shape;102;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3" name="Google Shape;113;p2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4" name="Google Shape;114;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9" name="Google Shape;119;p29"/>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20" name="Google Shape;120;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5" name="Google Shape;125;p30"/>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6" name="Google Shape;126;p30"/>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7" name="Google Shape;127;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2" name="Google Shape;132;p31"/>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3" name="Google Shape;133;p31"/>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31"/>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5" name="Google Shape;135;p31"/>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6" name="Google Shape;136;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1" name="Google Shape;141;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2" name="Google Shape;142;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6" name="Google Shape;146;p33"/>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47" name="Google Shape;147;p33"/>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48" name="Google Shape;148;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9" name="Google Shape;149;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3" name="Google Shape;153;p34"/>
          <p:cNvSpPr>
            <a:spLocks noGrp="1"/>
          </p:cNvSpPr>
          <p:nvPr>
            <p:ph type="pic" idx="2"/>
          </p:nvPr>
        </p:nvSpPr>
        <p:spPr>
          <a:xfrm>
            <a:off x="3887391" y="740569"/>
            <a:ext cx="4629300" cy="3655200"/>
          </a:xfrm>
          <a:prstGeom prst="rect">
            <a:avLst/>
          </a:prstGeom>
          <a:noFill/>
          <a:ln>
            <a:noFill/>
          </a:ln>
        </p:spPr>
      </p:sp>
      <p:sp>
        <p:nvSpPr>
          <p:cNvPr id="154" name="Google Shape;154;p34"/>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55" name="Google Shape;155;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6" name="Google Shape;156;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7" name="Google Shape;15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0" name="Google Shape;16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1" name="Google Shape;161;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3" name="Google Shape;16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64"/>
        <p:cNvGrpSpPr/>
        <p:nvPr/>
      </p:nvGrpSpPr>
      <p:grpSpPr>
        <a:xfrm>
          <a:off x="0" y="0"/>
          <a:ext cx="0" cy="0"/>
          <a:chOff x="0" y="0"/>
          <a:chExt cx="0" cy="0"/>
        </a:xfrm>
      </p:grpSpPr>
      <p:sp>
        <p:nvSpPr>
          <p:cNvPr id="165" name="Google Shape;16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7" name="Google Shape;167;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 name="Google Shape;16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7" name="Google Shape;97;p2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17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hyperlink" Target="https://doi.org/10.15468/doc-gg7h-s85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15.png"/><Relationship Id="rId4" Type="http://schemas.openxmlformats.org/officeDocument/2006/relationships/hyperlink" Target="https://epsg.io/432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hyperlink" Target="https://doi.org/10.15468/doc-gg7h-s853"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3.xml"/><Relationship Id="rId5" Type="http://schemas.openxmlformats.org/officeDocument/2006/relationships/image" Target="../media/image1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image" Target="../media/image1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hyperlink" Target="https://doi.org/10.35035/e09p-h128"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hyperlink" Target="http://georeferencing.org/georefcalculator/gc.html"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hyperlink" Target="https://doi.org/10.35035/gdwq-3v93" TargetMode="External"/><Relationship Id="rId2" Type="http://schemas.openxmlformats.org/officeDocument/2006/relationships/notesSlide" Target="../notesSlides/notesSlide28.xml"/><Relationship Id="rId1" Type="http://schemas.openxmlformats.org/officeDocument/2006/relationships/slideLayout" Target="../slideLayouts/slideLayout33.xml"/><Relationship Id="rId6" Type="http://schemas.openxmlformats.org/officeDocument/2006/relationships/image" Target="../media/image26.png"/><Relationship Id="rId5" Type="http://schemas.openxmlformats.org/officeDocument/2006/relationships/hyperlink" Target="http://georeferencing.org/georefcalculator/gc.html" TargetMode="Externa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hyperlink" Target="https://doi.org/10.15468/doc-gg7h-s853"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tinyurl.com/PlanGeorre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hyperlink" Target="https://www.gbif.org/analytics/globa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9"/>
          <p:cNvSpPr/>
          <p:nvPr/>
        </p:nvSpPr>
        <p:spPr>
          <a:xfrm>
            <a:off x="0" y="-1"/>
            <a:ext cx="30333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0">
                <a:solidFill>
                  <a:srgbClr val="333333"/>
                </a:solidFill>
                <a:latin typeface="Calibri"/>
                <a:ea typeface="Calibri"/>
                <a:cs typeface="Calibri"/>
                <a:sym typeface="Calibri"/>
              </a:rPr>
              <a:t>?</a:t>
            </a:r>
            <a:endParaRPr sz="1100"/>
          </a:p>
        </p:txBody>
      </p:sp>
      <p:sp>
        <p:nvSpPr>
          <p:cNvPr id="773" name="Google Shape;773;p79"/>
          <p:cNvSpPr txBox="1"/>
          <p:nvPr/>
        </p:nvSpPr>
        <p:spPr>
          <a:xfrm>
            <a:off x="0" y="3929200"/>
            <a:ext cx="3033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800">
                <a:solidFill>
                  <a:schemeClr val="lt1"/>
                </a:solidFill>
                <a:latin typeface="Roboto Thin"/>
                <a:ea typeface="Roboto Thin"/>
                <a:cs typeface="Roboto Thin"/>
                <a:sym typeface="Roboto Thin"/>
              </a:rPr>
              <a:t>Georreferenciación</a:t>
            </a:r>
            <a:endParaRPr sz="2800"/>
          </a:p>
        </p:txBody>
      </p:sp>
      <p:pic>
        <p:nvPicPr>
          <p:cNvPr id="774" name="Google Shape;774;p79"/>
          <p:cNvPicPr preferRelativeResize="0"/>
          <p:nvPr/>
        </p:nvPicPr>
        <p:blipFill>
          <a:blip r:embed="rId3">
            <a:alphaModFix/>
          </a:blip>
          <a:stretch>
            <a:fillRect/>
          </a:stretch>
        </p:blipFill>
        <p:spPr>
          <a:xfrm>
            <a:off x="1" y="4809903"/>
            <a:ext cx="9144000" cy="333345"/>
          </a:xfrm>
          <a:prstGeom prst="rect">
            <a:avLst/>
          </a:prstGeom>
          <a:noFill/>
          <a:ln>
            <a:noFill/>
          </a:ln>
        </p:spPr>
      </p:pic>
      <p:sp>
        <p:nvSpPr>
          <p:cNvPr id="775" name="Google Shape;775;p79"/>
          <p:cNvSpPr txBox="1"/>
          <p:nvPr/>
        </p:nvSpPr>
        <p:spPr>
          <a:xfrm>
            <a:off x="3297717" y="410450"/>
            <a:ext cx="39411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Elementos </a:t>
            </a:r>
            <a:r>
              <a:rPr lang="en" sz="2300">
                <a:solidFill>
                  <a:srgbClr val="FF7340"/>
                </a:solidFill>
                <a:latin typeface="Roboto Medium"/>
                <a:ea typeface="Roboto Medium"/>
                <a:cs typeface="Roboto Medium"/>
                <a:sym typeface="Roboto Medium"/>
              </a:rPr>
              <a:t>mínimos</a:t>
            </a:r>
            <a:r>
              <a:rPr lang="en" sz="2300">
                <a:solidFill>
                  <a:srgbClr val="FF7340"/>
                </a:solidFill>
                <a:latin typeface="Roboto Light"/>
                <a:ea typeface="Roboto Light"/>
                <a:cs typeface="Roboto Light"/>
                <a:sym typeface="Roboto Light"/>
              </a:rPr>
              <a:t>:</a:t>
            </a:r>
            <a:endParaRPr sz="2300">
              <a:solidFill>
                <a:srgbClr val="FF7340"/>
              </a:solidFill>
              <a:latin typeface="Roboto Light"/>
              <a:ea typeface="Roboto Light"/>
              <a:cs typeface="Roboto Light"/>
              <a:sym typeface="Roboto Light"/>
            </a:endParaRPr>
          </a:p>
        </p:txBody>
      </p:sp>
      <p:sp>
        <p:nvSpPr>
          <p:cNvPr id="776" name="Google Shape;776;p79"/>
          <p:cNvSpPr txBox="1"/>
          <p:nvPr/>
        </p:nvSpPr>
        <p:spPr>
          <a:xfrm>
            <a:off x="3297725" y="3271200"/>
            <a:ext cx="2762100" cy="826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Buena descripción de la localidad</a:t>
            </a:r>
            <a:endParaRPr sz="1800">
              <a:solidFill>
                <a:srgbClr val="434343"/>
              </a:solidFill>
              <a:latin typeface="Roboto Light"/>
              <a:ea typeface="Roboto Light"/>
              <a:cs typeface="Roboto Light"/>
              <a:sym typeface="Roboto Light"/>
            </a:endParaRPr>
          </a:p>
          <a:p>
            <a:pPr marL="0" lvl="0" indent="0" algn="l" rtl="0">
              <a:lnSpc>
                <a:spcPct val="100000"/>
              </a:lnSpc>
              <a:spcBef>
                <a:spcPts val="1000"/>
              </a:spcBef>
              <a:spcAft>
                <a:spcPts val="1000"/>
              </a:spcAft>
              <a:buNone/>
            </a:pPr>
            <a:endParaRPr sz="1800">
              <a:solidFill>
                <a:srgbClr val="434343"/>
              </a:solidFill>
              <a:latin typeface="Roboto Light"/>
              <a:ea typeface="Roboto Light"/>
              <a:cs typeface="Roboto Light"/>
              <a:sym typeface="Roboto Light"/>
            </a:endParaRPr>
          </a:p>
        </p:txBody>
      </p:sp>
      <p:sp>
        <p:nvSpPr>
          <p:cNvPr id="777" name="Google Shape;777;p79"/>
          <p:cNvSpPr txBox="1"/>
          <p:nvPr/>
        </p:nvSpPr>
        <p:spPr>
          <a:xfrm>
            <a:off x="3297725" y="1027850"/>
            <a:ext cx="3259200" cy="1736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Coordenadas </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Sistema de referencia de coordenadas (o datum)</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100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Incerteza</a:t>
            </a:r>
            <a:endParaRPr sz="1800">
              <a:solidFill>
                <a:srgbClr val="434343"/>
              </a:solidFill>
              <a:latin typeface="Roboto Light"/>
              <a:ea typeface="Roboto Light"/>
              <a:cs typeface="Roboto Light"/>
              <a:sym typeface="Roboto Light"/>
            </a:endParaRPr>
          </a:p>
        </p:txBody>
      </p:sp>
      <p:grpSp>
        <p:nvGrpSpPr>
          <p:cNvPr id="778" name="Google Shape;778;p79"/>
          <p:cNvGrpSpPr/>
          <p:nvPr/>
        </p:nvGrpSpPr>
        <p:grpSpPr>
          <a:xfrm>
            <a:off x="6830946" y="1374287"/>
            <a:ext cx="2173386" cy="2723858"/>
            <a:chOff x="6830946" y="1374287"/>
            <a:chExt cx="2173386" cy="2723858"/>
          </a:xfrm>
        </p:grpSpPr>
        <p:pic>
          <p:nvPicPr>
            <p:cNvPr id="779" name="Google Shape;779;p79"/>
            <p:cNvPicPr preferRelativeResize="0"/>
            <p:nvPr/>
          </p:nvPicPr>
          <p:blipFill rotWithShape="1">
            <a:blip r:embed="rId4">
              <a:alphaModFix/>
            </a:blip>
            <a:srcRect r="9788" b="20127"/>
            <a:stretch/>
          </p:blipFill>
          <p:spPr>
            <a:xfrm>
              <a:off x="6830946" y="1374287"/>
              <a:ext cx="2173386" cy="2723858"/>
            </a:xfrm>
            <a:prstGeom prst="rect">
              <a:avLst/>
            </a:prstGeom>
            <a:noFill/>
            <a:ln w="19050" cap="flat" cmpd="sng">
              <a:solidFill>
                <a:srgbClr val="373D43"/>
              </a:solidFill>
              <a:prstDash val="solid"/>
              <a:round/>
              <a:headEnd type="none" w="sm" len="sm"/>
              <a:tailEnd type="none" w="sm" len="sm"/>
            </a:ln>
          </p:spPr>
        </p:pic>
        <p:pic>
          <p:nvPicPr>
            <p:cNvPr id="780" name="Google Shape;780;p79"/>
            <p:cNvPicPr preferRelativeResize="0"/>
            <p:nvPr/>
          </p:nvPicPr>
          <p:blipFill rotWithShape="1">
            <a:blip r:embed="rId4">
              <a:alphaModFix/>
            </a:blip>
            <a:srcRect l="20197" b="93774"/>
            <a:stretch/>
          </p:blipFill>
          <p:spPr>
            <a:xfrm>
              <a:off x="6856125" y="1392192"/>
              <a:ext cx="1922619" cy="212307"/>
            </a:xfrm>
            <a:prstGeom prst="rect">
              <a:avLst/>
            </a:prstGeom>
            <a:noFill/>
            <a:ln>
              <a:noFill/>
            </a:ln>
          </p:spPr>
        </p:pic>
      </p:grpSp>
      <p:sp>
        <p:nvSpPr>
          <p:cNvPr id="781" name="Google Shape;781;p79"/>
          <p:cNvSpPr txBox="1"/>
          <p:nvPr/>
        </p:nvSpPr>
        <p:spPr>
          <a:xfrm>
            <a:off x="6439087" y="4098150"/>
            <a:ext cx="29571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Roboto Light"/>
                <a:ea typeface="Roboto Light"/>
                <a:cs typeface="Roboto Light"/>
                <a:sym typeface="Roboto Light"/>
              </a:rPr>
              <a:t>Chapman AD &amp; Wieczorek JR (2020) </a:t>
            </a:r>
            <a:endParaRPr sz="9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Medium"/>
                <a:ea typeface="Roboto Medium"/>
                <a:cs typeface="Roboto Medium"/>
                <a:sym typeface="Roboto Medium"/>
              </a:rPr>
              <a:t>Georeferencing Best Practices</a:t>
            </a:r>
            <a:r>
              <a:rPr lang="en" sz="800">
                <a:solidFill>
                  <a:schemeClr val="dk1"/>
                </a:solidFill>
                <a:latin typeface="Roboto Light"/>
                <a:ea typeface="Roboto Light"/>
                <a:cs typeface="Roboto Light"/>
                <a:sym typeface="Roboto Light"/>
              </a:rPr>
              <a:t>. </a:t>
            </a:r>
            <a:endParaRPr sz="8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Light"/>
                <a:ea typeface="Roboto Light"/>
                <a:cs typeface="Roboto Light"/>
                <a:sym typeface="Roboto Light"/>
              </a:rPr>
              <a:t>Copenhagen: GBIF Secretariat</a:t>
            </a:r>
            <a:r>
              <a:rPr lang="en" sz="900">
                <a:solidFill>
                  <a:schemeClr val="dk1"/>
                </a:solidFill>
                <a:latin typeface="Roboto Light"/>
                <a:ea typeface="Roboto Light"/>
                <a:cs typeface="Roboto Light"/>
                <a:sym typeface="Roboto Light"/>
              </a:rPr>
              <a:t>. </a:t>
            </a:r>
            <a:r>
              <a:rPr lang="en" sz="900">
                <a:solidFill>
                  <a:srgbClr val="0563C1"/>
                </a:solidFill>
                <a:uFill>
                  <a:noFill/>
                </a:u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https://doi.org/10.15468/doc-gg7h-s853</a:t>
            </a:r>
            <a:endParaRPr sz="900">
              <a:solidFill>
                <a:schemeClr val="dk1"/>
              </a:solidFill>
              <a:latin typeface="Roboto Light"/>
              <a:ea typeface="Roboto Light"/>
              <a:cs typeface="Roboto Light"/>
              <a:sym typeface="Roboto Light"/>
            </a:endParaRPr>
          </a:p>
        </p:txBody>
      </p:sp>
      <p:pic>
        <p:nvPicPr>
          <p:cNvPr id="782" name="Google Shape;782;p79"/>
          <p:cNvPicPr preferRelativeResize="0"/>
          <p:nvPr/>
        </p:nvPicPr>
        <p:blipFill rotWithShape="1">
          <a:blip r:embed="rId6">
            <a:alphaModFix/>
          </a:blip>
          <a:srcRect l="13045" t="22526" r="6671" b="18919"/>
          <a:stretch/>
        </p:blipFill>
        <p:spPr>
          <a:xfrm>
            <a:off x="943549" y="1374275"/>
            <a:ext cx="1146225" cy="1181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8"/>
          <p:cNvSpPr txBox="1"/>
          <p:nvPr/>
        </p:nvSpPr>
        <p:spPr>
          <a:xfrm>
            <a:off x="962441" y="1706447"/>
            <a:ext cx="731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mundo</a:t>
            </a:r>
            <a:endParaRPr sz="1400" b="0" i="0" u="none" strike="noStrike" cap="none">
              <a:solidFill>
                <a:srgbClr val="000000"/>
              </a:solidFill>
              <a:latin typeface="Arial"/>
              <a:ea typeface="Arial"/>
              <a:cs typeface="Arial"/>
              <a:sym typeface="Arial"/>
            </a:endParaRPr>
          </a:p>
        </p:txBody>
      </p:sp>
      <p:sp>
        <p:nvSpPr>
          <p:cNvPr id="911" name="Google Shape;911;p88"/>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12" name="Google Shape;912;p88"/>
          <p:cNvPicPr preferRelativeResize="0"/>
          <p:nvPr/>
        </p:nvPicPr>
        <p:blipFill rotWithShape="1">
          <a:blip r:embed="rId3">
            <a:alphaModFix/>
          </a:blip>
          <a:srcRect l="11060" t="11955" r="11269" b="11257"/>
          <a:stretch/>
        </p:blipFill>
        <p:spPr>
          <a:xfrm>
            <a:off x="3213634" y="369178"/>
            <a:ext cx="2286000" cy="2040673"/>
          </a:xfrm>
          <a:prstGeom prst="rect">
            <a:avLst/>
          </a:prstGeom>
          <a:noFill/>
          <a:ln>
            <a:noFill/>
          </a:ln>
        </p:spPr>
      </p:pic>
      <p:sp>
        <p:nvSpPr>
          <p:cNvPr id="913" name="Google Shape;913;p88"/>
          <p:cNvSpPr txBox="1"/>
          <p:nvPr/>
        </p:nvSpPr>
        <p:spPr>
          <a:xfrm>
            <a:off x="2731228" y="52606"/>
            <a:ext cx="1239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91A000"/>
                </a:solidFill>
                <a:latin typeface="Roboto Light"/>
                <a:ea typeface="Roboto Light"/>
                <a:cs typeface="Roboto Light"/>
                <a:sym typeface="Roboto Light"/>
              </a:rPr>
              <a:t>Datum A</a:t>
            </a:r>
            <a:endParaRPr sz="2000" i="0" u="none" strike="noStrike" cap="none">
              <a:solidFill>
                <a:srgbClr val="91A000"/>
              </a:solidFill>
              <a:latin typeface="Roboto Light"/>
              <a:ea typeface="Roboto Light"/>
              <a:cs typeface="Roboto Light"/>
              <a:sym typeface="Roboto Light"/>
            </a:endParaRPr>
          </a:p>
        </p:txBody>
      </p:sp>
      <p:sp>
        <p:nvSpPr>
          <p:cNvPr id="914" name="Google Shape;914;p88"/>
          <p:cNvSpPr/>
          <p:nvPr/>
        </p:nvSpPr>
        <p:spPr>
          <a:xfrm>
            <a:off x="3424871" y="423565"/>
            <a:ext cx="2083800" cy="1913100"/>
          </a:xfrm>
          <a:prstGeom prst="ellipse">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5" name="Google Shape;915;p88"/>
          <p:cNvSpPr/>
          <p:nvPr/>
        </p:nvSpPr>
        <p:spPr>
          <a:xfrm>
            <a:off x="3415733" y="432938"/>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16" name="Google Shape;916;p88"/>
          <p:cNvPicPr preferRelativeResize="0"/>
          <p:nvPr/>
        </p:nvPicPr>
        <p:blipFill rotWithShape="1">
          <a:blip r:embed="rId4">
            <a:alphaModFix/>
          </a:blip>
          <a:srcRect/>
          <a:stretch/>
        </p:blipFill>
        <p:spPr>
          <a:xfrm>
            <a:off x="3119619" y="2473610"/>
            <a:ext cx="2876550" cy="2600325"/>
          </a:xfrm>
          <a:prstGeom prst="rect">
            <a:avLst/>
          </a:prstGeom>
          <a:noFill/>
          <a:ln>
            <a:noFill/>
          </a:ln>
        </p:spPr>
      </p:pic>
      <p:sp>
        <p:nvSpPr>
          <p:cNvPr id="917" name="Google Shape;917;p88"/>
          <p:cNvSpPr txBox="1"/>
          <p:nvPr/>
        </p:nvSpPr>
        <p:spPr>
          <a:xfrm>
            <a:off x="2731228" y="4656036"/>
            <a:ext cx="1239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246D87"/>
                </a:solidFill>
                <a:latin typeface="Roboto Light"/>
                <a:ea typeface="Roboto Light"/>
                <a:cs typeface="Roboto Light"/>
                <a:sym typeface="Roboto Light"/>
              </a:rPr>
              <a:t>Datum B</a:t>
            </a:r>
            <a:endParaRPr sz="2000" i="0" u="none" strike="noStrike" cap="none">
              <a:solidFill>
                <a:srgbClr val="246D87"/>
              </a:solidFill>
              <a:latin typeface="Roboto Light"/>
              <a:ea typeface="Roboto Light"/>
              <a:cs typeface="Roboto Light"/>
              <a:sym typeface="Roboto Light"/>
            </a:endParaRPr>
          </a:p>
        </p:txBody>
      </p:sp>
      <p:sp>
        <p:nvSpPr>
          <p:cNvPr id="918" name="Google Shape;918;p88"/>
          <p:cNvSpPr/>
          <p:nvPr/>
        </p:nvSpPr>
        <p:spPr>
          <a:xfrm>
            <a:off x="3444073" y="2806046"/>
            <a:ext cx="2083800" cy="1913100"/>
          </a:xfrm>
          <a:prstGeom prst="ellipse">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9" name="Google Shape;919;p88"/>
          <p:cNvSpPr/>
          <p:nvPr/>
        </p:nvSpPr>
        <p:spPr>
          <a:xfrm>
            <a:off x="3434935" y="2815419"/>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20" name="Google Shape;920;p88"/>
          <p:cNvCxnSpPr>
            <a:stCxn id="915" idx="2"/>
            <a:endCxn id="919" idx="2"/>
          </p:cNvCxnSpPr>
          <p:nvPr/>
        </p:nvCxnSpPr>
        <p:spPr>
          <a:xfrm>
            <a:off x="3415733" y="1389488"/>
            <a:ext cx="19200" cy="2382600"/>
          </a:xfrm>
          <a:prstGeom prst="straightConnector1">
            <a:avLst/>
          </a:prstGeom>
          <a:noFill/>
          <a:ln w="9525" cap="flat" cmpd="sng">
            <a:solidFill>
              <a:srgbClr val="A5A5A5"/>
            </a:solidFill>
            <a:prstDash val="dash"/>
            <a:round/>
            <a:headEnd type="none" w="sm" len="sm"/>
            <a:tailEnd type="none" w="sm" len="sm"/>
          </a:ln>
        </p:spPr>
      </p:cxnSp>
      <p:cxnSp>
        <p:nvCxnSpPr>
          <p:cNvPr id="921" name="Google Shape;921;p88"/>
          <p:cNvCxnSpPr>
            <a:stCxn id="915" idx="6"/>
            <a:endCxn id="919" idx="6"/>
          </p:cNvCxnSpPr>
          <p:nvPr/>
        </p:nvCxnSpPr>
        <p:spPr>
          <a:xfrm>
            <a:off x="5499533" y="1389488"/>
            <a:ext cx="19200" cy="2382600"/>
          </a:xfrm>
          <a:prstGeom prst="straightConnector1">
            <a:avLst/>
          </a:prstGeom>
          <a:noFill/>
          <a:ln w="9525" cap="flat" cmpd="sng">
            <a:solidFill>
              <a:srgbClr val="A5A5A5"/>
            </a:solidFill>
            <a:prstDash val="dash"/>
            <a:round/>
            <a:headEnd type="none" w="sm" len="sm"/>
            <a:tailEnd type="none" w="sm" len="sm"/>
          </a:ln>
        </p:spPr>
      </p:cxnSp>
      <p:sp>
        <p:nvSpPr>
          <p:cNvPr id="922" name="Google Shape;922;p88"/>
          <p:cNvSpPr txBox="1"/>
          <p:nvPr/>
        </p:nvSpPr>
        <p:spPr>
          <a:xfrm>
            <a:off x="2243966" y="561406"/>
            <a:ext cx="1171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91A000"/>
                </a:solidFill>
                <a:latin typeface="Arial"/>
                <a:ea typeface="Arial"/>
                <a:cs typeface="Arial"/>
                <a:sym typeface="Arial"/>
              </a:rPr>
              <a:t>elipsoide de referencia</a:t>
            </a:r>
            <a:endParaRPr sz="1400" b="0" i="0" u="none" strike="noStrike" cap="none">
              <a:solidFill>
                <a:srgbClr val="91A000"/>
              </a:solidFill>
              <a:latin typeface="Arial"/>
              <a:ea typeface="Arial"/>
              <a:cs typeface="Arial"/>
              <a:sym typeface="Arial"/>
            </a:endParaRPr>
          </a:p>
        </p:txBody>
      </p:sp>
      <p:cxnSp>
        <p:nvCxnSpPr>
          <p:cNvPr id="923" name="Google Shape;923;p88"/>
          <p:cNvCxnSpPr/>
          <p:nvPr/>
        </p:nvCxnSpPr>
        <p:spPr>
          <a:xfrm>
            <a:off x="3204496" y="885340"/>
            <a:ext cx="202200" cy="76500"/>
          </a:xfrm>
          <a:prstGeom prst="straightConnector1">
            <a:avLst/>
          </a:prstGeom>
          <a:noFill/>
          <a:ln w="9525" cap="flat" cmpd="sng">
            <a:solidFill>
              <a:srgbClr val="91A000"/>
            </a:solidFill>
            <a:prstDash val="solid"/>
            <a:round/>
            <a:headEnd type="none" w="sm" len="sm"/>
            <a:tailEnd type="none" w="sm" len="sm"/>
          </a:ln>
        </p:spPr>
      </p:cxnSp>
      <p:sp>
        <p:nvSpPr>
          <p:cNvPr id="924" name="Google Shape;924;p88"/>
          <p:cNvSpPr txBox="1"/>
          <p:nvPr/>
        </p:nvSpPr>
        <p:spPr>
          <a:xfrm>
            <a:off x="5155735" y="4359766"/>
            <a:ext cx="1228800" cy="523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1400" b="0" i="0" u="none" strike="noStrike" cap="none">
                <a:solidFill>
                  <a:srgbClr val="00717D"/>
                </a:solidFill>
                <a:latin typeface="Arial"/>
                <a:ea typeface="Arial"/>
                <a:cs typeface="Arial"/>
                <a:sym typeface="Arial"/>
              </a:rPr>
              <a:t>elipsoide </a:t>
            </a:r>
            <a:endParaRPr/>
          </a:p>
          <a:p>
            <a:pPr marL="0" marR="0" lvl="0" indent="0" algn="r" rtl="0">
              <a:lnSpc>
                <a:spcPct val="100000"/>
              </a:lnSpc>
              <a:spcBef>
                <a:spcPts val="0"/>
              </a:spcBef>
              <a:spcAft>
                <a:spcPts val="0"/>
              </a:spcAft>
              <a:buNone/>
            </a:pPr>
            <a:r>
              <a:rPr lang="en" sz="1400" b="0" i="0" u="none" strike="noStrike" cap="none">
                <a:solidFill>
                  <a:srgbClr val="00717D"/>
                </a:solidFill>
                <a:latin typeface="Arial"/>
                <a:ea typeface="Arial"/>
                <a:cs typeface="Arial"/>
                <a:sym typeface="Arial"/>
              </a:rPr>
              <a:t>de referencia</a:t>
            </a:r>
            <a:endParaRPr sz="1400" b="0" i="0" u="none" strike="noStrike" cap="none">
              <a:solidFill>
                <a:srgbClr val="00717D"/>
              </a:solidFill>
              <a:latin typeface="Arial"/>
              <a:ea typeface="Arial"/>
              <a:cs typeface="Arial"/>
              <a:sym typeface="Arial"/>
            </a:endParaRPr>
          </a:p>
        </p:txBody>
      </p:sp>
      <p:cxnSp>
        <p:nvCxnSpPr>
          <p:cNvPr id="925" name="Google Shape;925;p88"/>
          <p:cNvCxnSpPr/>
          <p:nvPr/>
        </p:nvCxnSpPr>
        <p:spPr>
          <a:xfrm>
            <a:off x="5321306" y="4457499"/>
            <a:ext cx="178200" cy="107700"/>
          </a:xfrm>
          <a:prstGeom prst="straightConnector1">
            <a:avLst/>
          </a:prstGeom>
          <a:noFill/>
          <a:ln w="9525" cap="flat" cmpd="sng">
            <a:solidFill>
              <a:srgbClr val="00717D"/>
            </a:solidFill>
            <a:prstDash val="solid"/>
            <a:round/>
            <a:headEnd type="none" w="sm" len="sm"/>
            <a:tailEnd type="none" w="sm" len="sm"/>
          </a:ln>
        </p:spPr>
      </p:cxnSp>
      <p:sp>
        <p:nvSpPr>
          <p:cNvPr id="926" name="Google Shape;926;p88"/>
          <p:cNvSpPr/>
          <p:nvPr/>
        </p:nvSpPr>
        <p:spPr>
          <a:xfrm>
            <a:off x="6555918" y="1829844"/>
            <a:ext cx="2588100" cy="1338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posición del origen</a:t>
            </a:r>
            <a:endParaRPr>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escala</a:t>
            </a:r>
            <a:endParaRPr>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orientación de los ejes</a:t>
            </a:r>
            <a:endParaRPr sz="1800" i="0" u="none" strike="noStrike" cap="none">
              <a:solidFill>
                <a:schemeClr val="dk1"/>
              </a:solidFill>
              <a:latin typeface="Roboto Light"/>
              <a:ea typeface="Roboto Light"/>
              <a:cs typeface="Roboto Light"/>
              <a:sym typeface="Roboto Light"/>
            </a:endParaRPr>
          </a:p>
        </p:txBody>
      </p:sp>
      <p:sp>
        <p:nvSpPr>
          <p:cNvPr id="927" name="Google Shape;927;p88"/>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89"/>
          <p:cNvSpPr txBox="1"/>
          <p:nvPr/>
        </p:nvSpPr>
        <p:spPr>
          <a:xfrm>
            <a:off x="962441" y="1706447"/>
            <a:ext cx="731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mundo</a:t>
            </a:r>
            <a:endParaRPr sz="1400" b="0" i="0" u="none" strike="noStrike" cap="none">
              <a:solidFill>
                <a:srgbClr val="000000"/>
              </a:solidFill>
              <a:latin typeface="Arial"/>
              <a:ea typeface="Arial"/>
              <a:cs typeface="Arial"/>
              <a:sym typeface="Arial"/>
            </a:endParaRPr>
          </a:p>
        </p:txBody>
      </p:sp>
      <p:sp>
        <p:nvSpPr>
          <p:cNvPr id="933" name="Google Shape;933;p89"/>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34" name="Google Shape;934;p89"/>
          <p:cNvPicPr preferRelativeResize="0"/>
          <p:nvPr/>
        </p:nvPicPr>
        <p:blipFill rotWithShape="1">
          <a:blip r:embed="rId3">
            <a:alphaModFix/>
          </a:blip>
          <a:srcRect l="11060" t="11955" r="11269" b="11257"/>
          <a:stretch/>
        </p:blipFill>
        <p:spPr>
          <a:xfrm>
            <a:off x="3213634" y="369178"/>
            <a:ext cx="2286000" cy="2040673"/>
          </a:xfrm>
          <a:prstGeom prst="rect">
            <a:avLst/>
          </a:prstGeom>
          <a:noFill/>
          <a:ln>
            <a:noFill/>
          </a:ln>
        </p:spPr>
      </p:pic>
      <p:sp>
        <p:nvSpPr>
          <p:cNvPr id="935" name="Google Shape;935;p89"/>
          <p:cNvSpPr txBox="1"/>
          <p:nvPr/>
        </p:nvSpPr>
        <p:spPr>
          <a:xfrm>
            <a:off x="2731228" y="52606"/>
            <a:ext cx="1239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91A000"/>
                </a:solidFill>
                <a:latin typeface="Roboto Light"/>
                <a:ea typeface="Roboto Light"/>
                <a:cs typeface="Roboto Light"/>
                <a:sym typeface="Roboto Light"/>
              </a:rPr>
              <a:t>Datum A</a:t>
            </a:r>
            <a:endParaRPr sz="2000" i="0" u="none" strike="noStrike" cap="none">
              <a:solidFill>
                <a:srgbClr val="91A000"/>
              </a:solidFill>
              <a:latin typeface="Roboto Light"/>
              <a:ea typeface="Roboto Light"/>
              <a:cs typeface="Roboto Light"/>
              <a:sym typeface="Roboto Light"/>
            </a:endParaRPr>
          </a:p>
        </p:txBody>
      </p:sp>
      <p:sp>
        <p:nvSpPr>
          <p:cNvPr id="936" name="Google Shape;936;p89"/>
          <p:cNvSpPr/>
          <p:nvPr/>
        </p:nvSpPr>
        <p:spPr>
          <a:xfrm>
            <a:off x="3424871" y="423565"/>
            <a:ext cx="2083800" cy="1913100"/>
          </a:xfrm>
          <a:prstGeom prst="ellipse">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7" name="Google Shape;937;p89"/>
          <p:cNvSpPr/>
          <p:nvPr/>
        </p:nvSpPr>
        <p:spPr>
          <a:xfrm>
            <a:off x="3415733" y="432938"/>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38" name="Google Shape;938;p89"/>
          <p:cNvPicPr preferRelativeResize="0"/>
          <p:nvPr/>
        </p:nvPicPr>
        <p:blipFill rotWithShape="1">
          <a:blip r:embed="rId4">
            <a:alphaModFix/>
          </a:blip>
          <a:srcRect/>
          <a:stretch/>
        </p:blipFill>
        <p:spPr>
          <a:xfrm>
            <a:off x="3119619" y="2473610"/>
            <a:ext cx="2876550" cy="2600325"/>
          </a:xfrm>
          <a:prstGeom prst="rect">
            <a:avLst/>
          </a:prstGeom>
          <a:noFill/>
          <a:ln>
            <a:noFill/>
          </a:ln>
        </p:spPr>
      </p:pic>
      <p:sp>
        <p:nvSpPr>
          <p:cNvPr id="939" name="Google Shape;939;p89"/>
          <p:cNvSpPr txBox="1"/>
          <p:nvPr/>
        </p:nvSpPr>
        <p:spPr>
          <a:xfrm>
            <a:off x="2731228" y="4656036"/>
            <a:ext cx="1239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246D87"/>
                </a:solidFill>
                <a:latin typeface="Roboto Light"/>
                <a:ea typeface="Roboto Light"/>
                <a:cs typeface="Roboto Light"/>
                <a:sym typeface="Roboto Light"/>
              </a:rPr>
              <a:t>Datum B</a:t>
            </a:r>
            <a:endParaRPr sz="2000" i="0" u="none" strike="noStrike" cap="none">
              <a:solidFill>
                <a:srgbClr val="246D87"/>
              </a:solidFill>
              <a:latin typeface="Roboto Light"/>
              <a:ea typeface="Roboto Light"/>
              <a:cs typeface="Roboto Light"/>
              <a:sym typeface="Roboto Light"/>
            </a:endParaRPr>
          </a:p>
        </p:txBody>
      </p:sp>
      <p:sp>
        <p:nvSpPr>
          <p:cNvPr id="940" name="Google Shape;940;p89"/>
          <p:cNvSpPr/>
          <p:nvPr/>
        </p:nvSpPr>
        <p:spPr>
          <a:xfrm>
            <a:off x="3444073" y="2806046"/>
            <a:ext cx="2083800" cy="1913100"/>
          </a:xfrm>
          <a:prstGeom prst="ellipse">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1" name="Google Shape;941;p89"/>
          <p:cNvSpPr/>
          <p:nvPr/>
        </p:nvSpPr>
        <p:spPr>
          <a:xfrm>
            <a:off x="3434935" y="2815419"/>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42" name="Google Shape;942;p89"/>
          <p:cNvPicPr preferRelativeResize="0"/>
          <p:nvPr/>
        </p:nvPicPr>
        <p:blipFill rotWithShape="1">
          <a:blip r:embed="rId5">
            <a:alphaModFix/>
          </a:blip>
          <a:srcRect l="7209"/>
          <a:stretch/>
        </p:blipFill>
        <p:spPr>
          <a:xfrm>
            <a:off x="6183440" y="1139350"/>
            <a:ext cx="2863693" cy="2657475"/>
          </a:xfrm>
          <a:prstGeom prst="rect">
            <a:avLst/>
          </a:prstGeom>
          <a:noFill/>
          <a:ln>
            <a:noFill/>
          </a:ln>
        </p:spPr>
      </p:pic>
      <p:sp>
        <p:nvSpPr>
          <p:cNvPr id="943" name="Google Shape;943;p89"/>
          <p:cNvSpPr/>
          <p:nvPr/>
        </p:nvSpPr>
        <p:spPr>
          <a:xfrm>
            <a:off x="6485901" y="151703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44" name="Google Shape;944;p89"/>
          <p:cNvCxnSpPr>
            <a:stCxn id="937" idx="2"/>
            <a:endCxn id="941" idx="2"/>
          </p:cNvCxnSpPr>
          <p:nvPr/>
        </p:nvCxnSpPr>
        <p:spPr>
          <a:xfrm>
            <a:off x="3415733" y="1389488"/>
            <a:ext cx="19200" cy="2382600"/>
          </a:xfrm>
          <a:prstGeom prst="straightConnector1">
            <a:avLst/>
          </a:prstGeom>
          <a:noFill/>
          <a:ln w="9525" cap="flat" cmpd="sng">
            <a:solidFill>
              <a:srgbClr val="A5A5A5"/>
            </a:solidFill>
            <a:prstDash val="dash"/>
            <a:round/>
            <a:headEnd type="none" w="sm" len="sm"/>
            <a:tailEnd type="none" w="sm" len="sm"/>
          </a:ln>
        </p:spPr>
      </p:cxnSp>
      <p:cxnSp>
        <p:nvCxnSpPr>
          <p:cNvPr id="945" name="Google Shape;945;p89"/>
          <p:cNvCxnSpPr>
            <a:stCxn id="937" idx="6"/>
            <a:endCxn id="941" idx="6"/>
          </p:cNvCxnSpPr>
          <p:nvPr/>
        </p:nvCxnSpPr>
        <p:spPr>
          <a:xfrm>
            <a:off x="5499533" y="1389488"/>
            <a:ext cx="19200" cy="2382600"/>
          </a:xfrm>
          <a:prstGeom prst="straightConnector1">
            <a:avLst/>
          </a:prstGeom>
          <a:noFill/>
          <a:ln w="9525" cap="flat" cmpd="sng">
            <a:solidFill>
              <a:srgbClr val="A5A5A5"/>
            </a:solidFill>
            <a:prstDash val="dash"/>
            <a:round/>
            <a:headEnd type="none" w="sm" len="sm"/>
            <a:tailEnd type="none" w="sm" len="sm"/>
          </a:ln>
        </p:spPr>
      </p:cxnSp>
      <p:sp>
        <p:nvSpPr>
          <p:cNvPr id="946" name="Google Shape;946;p89"/>
          <p:cNvSpPr txBox="1"/>
          <p:nvPr/>
        </p:nvSpPr>
        <p:spPr>
          <a:xfrm>
            <a:off x="2243966" y="561406"/>
            <a:ext cx="1171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91A000"/>
                </a:solidFill>
                <a:latin typeface="Arial"/>
                <a:ea typeface="Arial"/>
                <a:cs typeface="Arial"/>
                <a:sym typeface="Arial"/>
              </a:rPr>
              <a:t>elipsoide de referencia</a:t>
            </a:r>
            <a:endParaRPr sz="1400" b="0" i="0" u="none" strike="noStrike" cap="none">
              <a:solidFill>
                <a:srgbClr val="91A000"/>
              </a:solidFill>
              <a:latin typeface="Arial"/>
              <a:ea typeface="Arial"/>
              <a:cs typeface="Arial"/>
              <a:sym typeface="Arial"/>
            </a:endParaRPr>
          </a:p>
        </p:txBody>
      </p:sp>
      <p:cxnSp>
        <p:nvCxnSpPr>
          <p:cNvPr id="947" name="Google Shape;947;p89"/>
          <p:cNvCxnSpPr/>
          <p:nvPr/>
        </p:nvCxnSpPr>
        <p:spPr>
          <a:xfrm>
            <a:off x="3204496" y="885340"/>
            <a:ext cx="202200" cy="76500"/>
          </a:xfrm>
          <a:prstGeom prst="straightConnector1">
            <a:avLst/>
          </a:prstGeom>
          <a:noFill/>
          <a:ln w="9525" cap="flat" cmpd="sng">
            <a:solidFill>
              <a:srgbClr val="91A000"/>
            </a:solidFill>
            <a:prstDash val="solid"/>
            <a:round/>
            <a:headEnd type="none" w="sm" len="sm"/>
            <a:tailEnd type="none" w="sm" len="sm"/>
          </a:ln>
        </p:spPr>
      </p:cxnSp>
      <p:sp>
        <p:nvSpPr>
          <p:cNvPr id="948" name="Google Shape;948;p89"/>
          <p:cNvSpPr txBox="1"/>
          <p:nvPr/>
        </p:nvSpPr>
        <p:spPr>
          <a:xfrm>
            <a:off x="5155735" y="4359766"/>
            <a:ext cx="1228800" cy="523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1400" b="0" i="0" u="none" strike="noStrike" cap="none">
                <a:solidFill>
                  <a:srgbClr val="00717D"/>
                </a:solidFill>
                <a:latin typeface="Arial"/>
                <a:ea typeface="Arial"/>
                <a:cs typeface="Arial"/>
                <a:sym typeface="Arial"/>
              </a:rPr>
              <a:t>elipsoide </a:t>
            </a:r>
            <a:endParaRPr/>
          </a:p>
          <a:p>
            <a:pPr marL="0" marR="0" lvl="0" indent="0" algn="r" rtl="0">
              <a:lnSpc>
                <a:spcPct val="100000"/>
              </a:lnSpc>
              <a:spcBef>
                <a:spcPts val="0"/>
              </a:spcBef>
              <a:spcAft>
                <a:spcPts val="0"/>
              </a:spcAft>
              <a:buNone/>
            </a:pPr>
            <a:r>
              <a:rPr lang="en" sz="1400" b="0" i="0" u="none" strike="noStrike" cap="none">
                <a:solidFill>
                  <a:srgbClr val="00717D"/>
                </a:solidFill>
                <a:latin typeface="Arial"/>
                <a:ea typeface="Arial"/>
                <a:cs typeface="Arial"/>
                <a:sym typeface="Arial"/>
              </a:rPr>
              <a:t>de referencia</a:t>
            </a:r>
            <a:endParaRPr sz="1400" b="0" i="0" u="none" strike="noStrike" cap="none">
              <a:solidFill>
                <a:srgbClr val="00717D"/>
              </a:solidFill>
              <a:latin typeface="Arial"/>
              <a:ea typeface="Arial"/>
              <a:cs typeface="Arial"/>
              <a:sym typeface="Arial"/>
            </a:endParaRPr>
          </a:p>
        </p:txBody>
      </p:sp>
      <p:cxnSp>
        <p:nvCxnSpPr>
          <p:cNvPr id="949" name="Google Shape;949;p89"/>
          <p:cNvCxnSpPr/>
          <p:nvPr/>
        </p:nvCxnSpPr>
        <p:spPr>
          <a:xfrm>
            <a:off x="5321306" y="4457499"/>
            <a:ext cx="178200" cy="107700"/>
          </a:xfrm>
          <a:prstGeom prst="straightConnector1">
            <a:avLst/>
          </a:prstGeom>
          <a:noFill/>
          <a:ln w="9525" cap="flat" cmpd="sng">
            <a:solidFill>
              <a:srgbClr val="00717D"/>
            </a:solidFill>
            <a:prstDash val="solid"/>
            <a:round/>
            <a:headEnd type="none" w="sm" len="sm"/>
            <a:tailEnd type="none" w="sm" len="sm"/>
          </a:ln>
        </p:spPr>
      </p:cxnSp>
      <p:sp>
        <p:nvSpPr>
          <p:cNvPr id="950" name="Google Shape;950;p89"/>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0"/>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6" name="Google Shape;956;p90"/>
          <p:cNvSpPr/>
          <p:nvPr/>
        </p:nvSpPr>
        <p:spPr>
          <a:xfrm>
            <a:off x="1497045" y="1810863"/>
            <a:ext cx="123000" cy="122400"/>
          </a:xfrm>
          <a:prstGeom prst="ellipse">
            <a:avLst/>
          </a:prstGeom>
          <a:solidFill>
            <a:srgbClr val="FFC000"/>
          </a:solidFill>
          <a:ln w="38100" cap="flat" cmpd="sng">
            <a:solidFill>
              <a:srgbClr val="EF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57" name="Google Shape;957;p90"/>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1"/>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3" name="Google Shape;963;p91"/>
          <p:cNvSpPr/>
          <p:nvPr/>
        </p:nvSpPr>
        <p:spPr>
          <a:xfrm>
            <a:off x="1497045" y="1810863"/>
            <a:ext cx="123000" cy="122400"/>
          </a:xfrm>
          <a:prstGeom prst="ellipse">
            <a:avLst/>
          </a:prstGeom>
          <a:solidFill>
            <a:srgbClr val="FFC000"/>
          </a:solidFill>
          <a:ln w="38100" cap="flat" cmpd="sng">
            <a:solidFill>
              <a:srgbClr val="EF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964" name="Google Shape;964;p91"/>
          <p:cNvPicPr preferRelativeResize="0"/>
          <p:nvPr/>
        </p:nvPicPr>
        <p:blipFill>
          <a:blip r:embed="rId3">
            <a:alphaModFix/>
          </a:blip>
          <a:stretch>
            <a:fillRect/>
          </a:stretch>
        </p:blipFill>
        <p:spPr>
          <a:xfrm>
            <a:off x="3055837" y="152400"/>
            <a:ext cx="2993200" cy="4838701"/>
          </a:xfrm>
          <a:prstGeom prst="rect">
            <a:avLst/>
          </a:prstGeom>
          <a:noFill/>
          <a:ln>
            <a:noFill/>
          </a:ln>
        </p:spPr>
      </p:pic>
      <p:sp>
        <p:nvSpPr>
          <p:cNvPr id="965" name="Google Shape;965;p91"/>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92"/>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1" name="Google Shape;971;p92"/>
          <p:cNvSpPr/>
          <p:nvPr/>
        </p:nvSpPr>
        <p:spPr>
          <a:xfrm>
            <a:off x="1497045" y="1810863"/>
            <a:ext cx="123000" cy="122400"/>
          </a:xfrm>
          <a:prstGeom prst="ellipse">
            <a:avLst/>
          </a:prstGeom>
          <a:solidFill>
            <a:srgbClr val="FFC000"/>
          </a:solidFill>
          <a:ln w="38100" cap="flat" cmpd="sng">
            <a:solidFill>
              <a:srgbClr val="EF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nvGrpSpPr>
          <p:cNvPr id="972" name="Google Shape;972;p92"/>
          <p:cNvGrpSpPr/>
          <p:nvPr/>
        </p:nvGrpSpPr>
        <p:grpSpPr>
          <a:xfrm>
            <a:off x="7941011" y="327054"/>
            <a:ext cx="850868" cy="1712589"/>
            <a:chOff x="2195901" y="1629825"/>
            <a:chExt cx="803160" cy="1748789"/>
          </a:xfrm>
        </p:grpSpPr>
        <p:cxnSp>
          <p:nvCxnSpPr>
            <p:cNvPr id="973" name="Google Shape;973;p92"/>
            <p:cNvCxnSpPr/>
            <p:nvPr/>
          </p:nvCxnSpPr>
          <p:spPr>
            <a:xfrm rot="10800000">
              <a:off x="2215161" y="2757014"/>
              <a:ext cx="783900" cy="621600"/>
            </a:xfrm>
            <a:prstGeom prst="straightConnector1">
              <a:avLst/>
            </a:prstGeom>
            <a:noFill/>
            <a:ln w="28575" cap="flat" cmpd="sng">
              <a:solidFill>
                <a:srgbClr val="DAF000"/>
              </a:solidFill>
              <a:prstDash val="solid"/>
              <a:round/>
              <a:headEnd type="none" w="sm" len="sm"/>
              <a:tailEnd type="none" w="sm" len="sm"/>
            </a:ln>
          </p:spPr>
        </p:cxnSp>
        <p:cxnSp>
          <p:nvCxnSpPr>
            <p:cNvPr id="974" name="Google Shape;974;p92"/>
            <p:cNvCxnSpPr/>
            <p:nvPr/>
          </p:nvCxnSpPr>
          <p:spPr>
            <a:xfrm rot="10800000" flipH="1">
              <a:off x="2195901" y="1629825"/>
              <a:ext cx="630900" cy="1127100"/>
            </a:xfrm>
            <a:prstGeom prst="straightConnector1">
              <a:avLst/>
            </a:prstGeom>
            <a:noFill/>
            <a:ln w="28575" cap="flat" cmpd="sng">
              <a:solidFill>
                <a:srgbClr val="DAF000"/>
              </a:solidFill>
              <a:prstDash val="solid"/>
              <a:round/>
              <a:headEnd type="none" w="sm" len="sm"/>
              <a:tailEnd type="none" w="sm" len="sm"/>
            </a:ln>
          </p:spPr>
        </p:cxnSp>
      </p:grpSp>
      <p:grpSp>
        <p:nvGrpSpPr>
          <p:cNvPr id="975" name="Google Shape;975;p92"/>
          <p:cNvGrpSpPr/>
          <p:nvPr/>
        </p:nvGrpSpPr>
        <p:grpSpPr>
          <a:xfrm rot="-716754">
            <a:off x="7233046" y="301376"/>
            <a:ext cx="752143" cy="1748425"/>
            <a:chOff x="4399118" y="2766711"/>
            <a:chExt cx="752100" cy="1748324"/>
          </a:xfrm>
        </p:grpSpPr>
        <p:cxnSp>
          <p:nvCxnSpPr>
            <p:cNvPr id="976" name="Google Shape;976;p92"/>
            <p:cNvCxnSpPr/>
            <p:nvPr/>
          </p:nvCxnSpPr>
          <p:spPr>
            <a:xfrm rot="-10083320">
              <a:off x="4443231" y="3956462"/>
              <a:ext cx="663874" cy="495244"/>
            </a:xfrm>
            <a:prstGeom prst="straightConnector1">
              <a:avLst/>
            </a:prstGeom>
            <a:noFill/>
            <a:ln w="28575" cap="flat" cmpd="sng">
              <a:solidFill>
                <a:srgbClr val="B6D4E8"/>
              </a:solidFill>
              <a:prstDash val="solid"/>
              <a:round/>
              <a:headEnd type="none" w="sm" len="sm"/>
              <a:tailEnd type="none" w="sm" len="sm"/>
            </a:ln>
          </p:spPr>
        </p:cxnSp>
        <p:cxnSp>
          <p:nvCxnSpPr>
            <p:cNvPr id="977" name="Google Shape;977;p92"/>
            <p:cNvCxnSpPr/>
            <p:nvPr/>
          </p:nvCxnSpPr>
          <p:spPr>
            <a:xfrm rot="-10081718" flipH="1">
              <a:off x="4620642" y="2765243"/>
              <a:ext cx="107028" cy="1161235"/>
            </a:xfrm>
            <a:prstGeom prst="straightConnector1">
              <a:avLst/>
            </a:prstGeom>
            <a:noFill/>
            <a:ln w="28575" cap="flat" cmpd="sng">
              <a:solidFill>
                <a:srgbClr val="B6D4E8"/>
              </a:solidFill>
              <a:prstDash val="solid"/>
              <a:round/>
              <a:headEnd type="none" w="sm" len="sm"/>
              <a:tailEnd type="none" w="sm" len="sm"/>
            </a:ln>
          </p:spPr>
        </p:cxnSp>
      </p:grpSp>
      <p:sp>
        <p:nvSpPr>
          <p:cNvPr id="978" name="Google Shape;978;p92"/>
          <p:cNvSpPr txBox="1"/>
          <p:nvPr/>
        </p:nvSpPr>
        <p:spPr>
          <a:xfrm>
            <a:off x="5739669" y="486521"/>
            <a:ext cx="1284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chemeClr val="dk1"/>
                </a:solidFill>
                <a:latin typeface="Roboto Light"/>
                <a:ea typeface="Roboto Light"/>
                <a:cs typeface="Roboto Light"/>
                <a:sym typeface="Roboto Light"/>
              </a:rPr>
              <a:t>LATITUD</a:t>
            </a:r>
            <a:endParaRPr sz="2000" i="0" u="none" strike="noStrike" cap="none">
              <a:solidFill>
                <a:schemeClr val="dk1"/>
              </a:solidFill>
              <a:latin typeface="Roboto Light"/>
              <a:ea typeface="Roboto Light"/>
              <a:cs typeface="Roboto Light"/>
              <a:sym typeface="Roboto Light"/>
            </a:endParaRPr>
          </a:p>
        </p:txBody>
      </p:sp>
      <p:sp>
        <p:nvSpPr>
          <p:cNvPr id="979" name="Google Shape;979;p92"/>
          <p:cNvSpPr/>
          <p:nvPr/>
        </p:nvSpPr>
        <p:spPr>
          <a:xfrm rot="1505288">
            <a:off x="6236632" y="762655"/>
            <a:ext cx="1530381" cy="2002793"/>
          </a:xfrm>
          <a:prstGeom prst="arc">
            <a:avLst>
              <a:gd name="adj1" fmla="val 16290266"/>
              <a:gd name="adj2" fmla="val 20054720"/>
            </a:avLst>
          </a:prstGeom>
          <a:noFill/>
          <a:ln w="28575" cap="flat" cmpd="sng">
            <a:solidFill>
              <a:schemeClr val="accent5"/>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80" name="Google Shape;980;p92"/>
          <p:cNvSpPr/>
          <p:nvPr/>
        </p:nvSpPr>
        <p:spPr>
          <a:xfrm rot="2478281">
            <a:off x="7260964" y="917447"/>
            <a:ext cx="993996" cy="1268226"/>
          </a:xfrm>
          <a:prstGeom prst="arc">
            <a:avLst>
              <a:gd name="adj1" fmla="val 16206583"/>
              <a:gd name="adj2" fmla="val 19752706"/>
            </a:avLst>
          </a:prstGeom>
          <a:noFill/>
          <a:ln w="28575" cap="flat" cmpd="sng">
            <a:solidFill>
              <a:srgbClr val="91A00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81" name="Google Shape;981;p92"/>
          <p:cNvSpPr/>
          <p:nvPr/>
        </p:nvSpPr>
        <p:spPr>
          <a:xfrm>
            <a:off x="5955670" y="1079854"/>
            <a:ext cx="789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1" u="none" strike="noStrike" cap="none">
                <a:solidFill>
                  <a:srgbClr val="246D87"/>
                </a:solidFill>
                <a:latin typeface="Arial"/>
                <a:ea typeface="Arial"/>
                <a:cs typeface="Arial"/>
                <a:sym typeface="Arial"/>
              </a:rPr>
              <a:t>δ </a:t>
            </a:r>
            <a:r>
              <a:rPr lang="en" sz="2000" b="1" i="1" u="none" strike="noStrike" cap="none">
                <a:solidFill>
                  <a:schemeClr val="dk1"/>
                </a:solidFill>
                <a:latin typeface="Arial"/>
                <a:ea typeface="Arial"/>
                <a:cs typeface="Arial"/>
                <a:sym typeface="Arial"/>
              </a:rPr>
              <a:t>&gt;</a:t>
            </a:r>
            <a:r>
              <a:rPr lang="en" sz="2000" b="1" i="1" u="none" strike="noStrike" cap="none">
                <a:solidFill>
                  <a:srgbClr val="246D87"/>
                </a:solidFill>
                <a:latin typeface="Arial"/>
                <a:ea typeface="Arial"/>
                <a:cs typeface="Arial"/>
                <a:sym typeface="Arial"/>
              </a:rPr>
              <a:t> </a:t>
            </a:r>
            <a:r>
              <a:rPr lang="en" sz="2000" b="1" i="1" u="none" strike="noStrike" cap="none">
                <a:solidFill>
                  <a:srgbClr val="91A000"/>
                </a:solidFill>
                <a:latin typeface="Arial"/>
                <a:ea typeface="Arial"/>
                <a:cs typeface="Arial"/>
                <a:sym typeface="Arial"/>
              </a:rPr>
              <a:t>δ</a:t>
            </a:r>
            <a:endParaRPr sz="2000" b="1" i="1" u="none" strike="noStrike" cap="none">
              <a:solidFill>
                <a:srgbClr val="91A000"/>
              </a:solidFill>
              <a:latin typeface="Arial"/>
              <a:ea typeface="Arial"/>
              <a:cs typeface="Arial"/>
              <a:sym typeface="Arial"/>
            </a:endParaRPr>
          </a:p>
        </p:txBody>
      </p:sp>
      <p:pic>
        <p:nvPicPr>
          <p:cNvPr id="982" name="Google Shape;982;p92"/>
          <p:cNvPicPr preferRelativeResize="0"/>
          <p:nvPr/>
        </p:nvPicPr>
        <p:blipFill>
          <a:blip r:embed="rId3">
            <a:alphaModFix/>
          </a:blip>
          <a:stretch>
            <a:fillRect/>
          </a:stretch>
        </p:blipFill>
        <p:spPr>
          <a:xfrm>
            <a:off x="3414713" y="361950"/>
            <a:ext cx="1704975" cy="4419600"/>
          </a:xfrm>
          <a:prstGeom prst="rect">
            <a:avLst/>
          </a:prstGeom>
          <a:noFill/>
          <a:ln>
            <a:noFill/>
          </a:ln>
        </p:spPr>
      </p:pic>
      <p:sp>
        <p:nvSpPr>
          <p:cNvPr id="983" name="Google Shape;983;p92"/>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3"/>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9" name="Google Shape;989;p93"/>
          <p:cNvSpPr/>
          <p:nvPr/>
        </p:nvSpPr>
        <p:spPr>
          <a:xfrm>
            <a:off x="1497045" y="1810863"/>
            <a:ext cx="123000" cy="122400"/>
          </a:xfrm>
          <a:prstGeom prst="ellipse">
            <a:avLst/>
          </a:prstGeom>
          <a:solidFill>
            <a:srgbClr val="FFC000"/>
          </a:solidFill>
          <a:ln w="38100" cap="flat" cmpd="sng">
            <a:solidFill>
              <a:srgbClr val="EF8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nvGrpSpPr>
          <p:cNvPr id="990" name="Google Shape;990;p93"/>
          <p:cNvGrpSpPr/>
          <p:nvPr/>
        </p:nvGrpSpPr>
        <p:grpSpPr>
          <a:xfrm>
            <a:off x="7941011" y="327054"/>
            <a:ext cx="850868" cy="1712589"/>
            <a:chOff x="2195901" y="1629825"/>
            <a:chExt cx="803160" cy="1748789"/>
          </a:xfrm>
        </p:grpSpPr>
        <p:cxnSp>
          <p:nvCxnSpPr>
            <p:cNvPr id="991" name="Google Shape;991;p93"/>
            <p:cNvCxnSpPr/>
            <p:nvPr/>
          </p:nvCxnSpPr>
          <p:spPr>
            <a:xfrm rot="10800000">
              <a:off x="2215161" y="2757014"/>
              <a:ext cx="783900" cy="621600"/>
            </a:xfrm>
            <a:prstGeom prst="straightConnector1">
              <a:avLst/>
            </a:prstGeom>
            <a:noFill/>
            <a:ln w="28575" cap="flat" cmpd="sng">
              <a:solidFill>
                <a:srgbClr val="DAF000"/>
              </a:solidFill>
              <a:prstDash val="solid"/>
              <a:round/>
              <a:headEnd type="none" w="sm" len="sm"/>
              <a:tailEnd type="none" w="sm" len="sm"/>
            </a:ln>
          </p:spPr>
        </p:cxnSp>
        <p:cxnSp>
          <p:nvCxnSpPr>
            <p:cNvPr id="992" name="Google Shape;992;p93"/>
            <p:cNvCxnSpPr/>
            <p:nvPr/>
          </p:nvCxnSpPr>
          <p:spPr>
            <a:xfrm rot="10800000" flipH="1">
              <a:off x="2195901" y="1629825"/>
              <a:ext cx="630900" cy="1127100"/>
            </a:xfrm>
            <a:prstGeom prst="straightConnector1">
              <a:avLst/>
            </a:prstGeom>
            <a:noFill/>
            <a:ln w="28575" cap="flat" cmpd="sng">
              <a:solidFill>
                <a:srgbClr val="DAF000"/>
              </a:solidFill>
              <a:prstDash val="solid"/>
              <a:round/>
              <a:headEnd type="none" w="sm" len="sm"/>
              <a:tailEnd type="none" w="sm" len="sm"/>
            </a:ln>
          </p:spPr>
        </p:cxnSp>
      </p:grpSp>
      <p:grpSp>
        <p:nvGrpSpPr>
          <p:cNvPr id="993" name="Google Shape;993;p93"/>
          <p:cNvGrpSpPr/>
          <p:nvPr/>
        </p:nvGrpSpPr>
        <p:grpSpPr>
          <a:xfrm rot="-716754">
            <a:off x="7233046" y="301376"/>
            <a:ext cx="752143" cy="1748425"/>
            <a:chOff x="4399118" y="2766711"/>
            <a:chExt cx="752100" cy="1748324"/>
          </a:xfrm>
        </p:grpSpPr>
        <p:cxnSp>
          <p:nvCxnSpPr>
            <p:cNvPr id="994" name="Google Shape;994;p93"/>
            <p:cNvCxnSpPr/>
            <p:nvPr/>
          </p:nvCxnSpPr>
          <p:spPr>
            <a:xfrm rot="-10083320">
              <a:off x="4443231" y="3956462"/>
              <a:ext cx="663874" cy="495244"/>
            </a:xfrm>
            <a:prstGeom prst="straightConnector1">
              <a:avLst/>
            </a:prstGeom>
            <a:noFill/>
            <a:ln w="28575" cap="flat" cmpd="sng">
              <a:solidFill>
                <a:srgbClr val="B6D4E8"/>
              </a:solidFill>
              <a:prstDash val="solid"/>
              <a:round/>
              <a:headEnd type="none" w="sm" len="sm"/>
              <a:tailEnd type="none" w="sm" len="sm"/>
            </a:ln>
          </p:spPr>
        </p:cxnSp>
        <p:cxnSp>
          <p:nvCxnSpPr>
            <p:cNvPr id="995" name="Google Shape;995;p93"/>
            <p:cNvCxnSpPr/>
            <p:nvPr/>
          </p:nvCxnSpPr>
          <p:spPr>
            <a:xfrm rot="-10081718" flipH="1">
              <a:off x="4620642" y="2765243"/>
              <a:ext cx="107028" cy="1161235"/>
            </a:xfrm>
            <a:prstGeom prst="straightConnector1">
              <a:avLst/>
            </a:prstGeom>
            <a:noFill/>
            <a:ln w="28575" cap="flat" cmpd="sng">
              <a:solidFill>
                <a:srgbClr val="B6D4E8"/>
              </a:solidFill>
              <a:prstDash val="solid"/>
              <a:round/>
              <a:headEnd type="none" w="sm" len="sm"/>
              <a:tailEnd type="none" w="sm" len="sm"/>
            </a:ln>
          </p:spPr>
        </p:cxnSp>
      </p:grpSp>
      <p:sp>
        <p:nvSpPr>
          <p:cNvPr id="996" name="Google Shape;996;p93"/>
          <p:cNvSpPr txBox="1"/>
          <p:nvPr/>
        </p:nvSpPr>
        <p:spPr>
          <a:xfrm>
            <a:off x="5739669" y="486521"/>
            <a:ext cx="1284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chemeClr val="dk1"/>
                </a:solidFill>
                <a:latin typeface="Roboto Light"/>
                <a:ea typeface="Roboto Light"/>
                <a:cs typeface="Roboto Light"/>
                <a:sym typeface="Roboto Light"/>
              </a:rPr>
              <a:t>LATITUD</a:t>
            </a:r>
            <a:endParaRPr sz="2000" i="0" u="none" strike="noStrike" cap="none">
              <a:solidFill>
                <a:schemeClr val="dk1"/>
              </a:solidFill>
              <a:latin typeface="Roboto Light"/>
              <a:ea typeface="Roboto Light"/>
              <a:cs typeface="Roboto Light"/>
              <a:sym typeface="Roboto Light"/>
            </a:endParaRPr>
          </a:p>
        </p:txBody>
      </p:sp>
      <p:sp>
        <p:nvSpPr>
          <p:cNvPr id="997" name="Google Shape;997;p93"/>
          <p:cNvSpPr/>
          <p:nvPr/>
        </p:nvSpPr>
        <p:spPr>
          <a:xfrm rot="1505288">
            <a:off x="6236632" y="762655"/>
            <a:ext cx="1530381" cy="2002793"/>
          </a:xfrm>
          <a:prstGeom prst="arc">
            <a:avLst>
              <a:gd name="adj1" fmla="val 16290266"/>
              <a:gd name="adj2" fmla="val 20054720"/>
            </a:avLst>
          </a:prstGeom>
          <a:noFill/>
          <a:ln w="28575" cap="flat" cmpd="sng">
            <a:solidFill>
              <a:schemeClr val="accent5"/>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98" name="Google Shape;998;p93"/>
          <p:cNvSpPr/>
          <p:nvPr/>
        </p:nvSpPr>
        <p:spPr>
          <a:xfrm rot="2478281">
            <a:off x="7260964" y="917447"/>
            <a:ext cx="993996" cy="1268226"/>
          </a:xfrm>
          <a:prstGeom prst="arc">
            <a:avLst>
              <a:gd name="adj1" fmla="val 16206583"/>
              <a:gd name="adj2" fmla="val 19752706"/>
            </a:avLst>
          </a:prstGeom>
          <a:noFill/>
          <a:ln w="28575" cap="flat" cmpd="sng">
            <a:solidFill>
              <a:srgbClr val="91A00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99" name="Google Shape;999;p93"/>
          <p:cNvSpPr/>
          <p:nvPr/>
        </p:nvSpPr>
        <p:spPr>
          <a:xfrm>
            <a:off x="5955670" y="1079854"/>
            <a:ext cx="789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1" u="none" strike="noStrike" cap="none">
                <a:solidFill>
                  <a:srgbClr val="246D87"/>
                </a:solidFill>
                <a:latin typeface="Arial"/>
                <a:ea typeface="Arial"/>
                <a:cs typeface="Arial"/>
                <a:sym typeface="Arial"/>
              </a:rPr>
              <a:t>δ </a:t>
            </a:r>
            <a:r>
              <a:rPr lang="en" sz="2000" b="1" i="1" u="none" strike="noStrike" cap="none">
                <a:solidFill>
                  <a:schemeClr val="dk1"/>
                </a:solidFill>
                <a:latin typeface="Arial"/>
                <a:ea typeface="Arial"/>
                <a:cs typeface="Arial"/>
                <a:sym typeface="Arial"/>
              </a:rPr>
              <a:t>&gt;</a:t>
            </a:r>
            <a:r>
              <a:rPr lang="en" sz="2000" b="1" i="1" u="none" strike="noStrike" cap="none">
                <a:solidFill>
                  <a:srgbClr val="246D87"/>
                </a:solidFill>
                <a:latin typeface="Arial"/>
                <a:ea typeface="Arial"/>
                <a:cs typeface="Arial"/>
                <a:sym typeface="Arial"/>
              </a:rPr>
              <a:t> </a:t>
            </a:r>
            <a:r>
              <a:rPr lang="en" sz="2000" b="1" i="1" u="none" strike="noStrike" cap="none">
                <a:solidFill>
                  <a:srgbClr val="91A000"/>
                </a:solidFill>
                <a:latin typeface="Arial"/>
                <a:ea typeface="Arial"/>
                <a:cs typeface="Arial"/>
                <a:sym typeface="Arial"/>
              </a:rPr>
              <a:t>δ</a:t>
            </a:r>
            <a:endParaRPr sz="2000" b="1" i="1" u="none" strike="noStrike" cap="none">
              <a:solidFill>
                <a:srgbClr val="91A000"/>
              </a:solidFill>
              <a:latin typeface="Arial"/>
              <a:ea typeface="Arial"/>
              <a:cs typeface="Arial"/>
              <a:sym typeface="Arial"/>
            </a:endParaRPr>
          </a:p>
        </p:txBody>
      </p:sp>
      <p:sp>
        <p:nvSpPr>
          <p:cNvPr id="1000" name="Google Shape;1000;p93"/>
          <p:cNvSpPr txBox="1"/>
          <p:nvPr/>
        </p:nvSpPr>
        <p:spPr>
          <a:xfrm>
            <a:off x="5734435" y="2737394"/>
            <a:ext cx="1524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chemeClr val="dk1"/>
                </a:solidFill>
                <a:latin typeface="Roboto Light"/>
                <a:ea typeface="Roboto Light"/>
                <a:cs typeface="Roboto Light"/>
                <a:sym typeface="Roboto Light"/>
              </a:rPr>
              <a:t>LONGITUD</a:t>
            </a:r>
            <a:endParaRPr sz="2000" i="0" u="none" strike="noStrike" cap="none">
              <a:solidFill>
                <a:schemeClr val="dk1"/>
              </a:solidFill>
              <a:latin typeface="Roboto Light"/>
              <a:ea typeface="Roboto Light"/>
              <a:cs typeface="Roboto Light"/>
              <a:sym typeface="Roboto Light"/>
            </a:endParaRPr>
          </a:p>
        </p:txBody>
      </p:sp>
      <p:sp>
        <p:nvSpPr>
          <p:cNvPr id="1001" name="Google Shape;1001;p93"/>
          <p:cNvSpPr/>
          <p:nvPr/>
        </p:nvSpPr>
        <p:spPr>
          <a:xfrm>
            <a:off x="5950436" y="3330727"/>
            <a:ext cx="760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1" u="none" strike="noStrike" cap="none">
                <a:solidFill>
                  <a:srgbClr val="246D87"/>
                </a:solidFill>
                <a:latin typeface="Arial"/>
                <a:ea typeface="Arial"/>
                <a:cs typeface="Arial"/>
                <a:sym typeface="Arial"/>
              </a:rPr>
              <a:t>θ </a:t>
            </a:r>
            <a:r>
              <a:rPr lang="en" sz="2000" b="1" i="1" u="none" strike="noStrike" cap="none">
                <a:solidFill>
                  <a:schemeClr val="dk1"/>
                </a:solidFill>
                <a:latin typeface="Arial"/>
                <a:ea typeface="Arial"/>
                <a:cs typeface="Arial"/>
                <a:sym typeface="Arial"/>
              </a:rPr>
              <a:t>&lt;</a:t>
            </a:r>
            <a:r>
              <a:rPr lang="en" sz="2000" b="1" i="1" u="none" strike="noStrike" cap="none">
                <a:solidFill>
                  <a:srgbClr val="246D87"/>
                </a:solidFill>
                <a:latin typeface="Arial"/>
                <a:ea typeface="Arial"/>
                <a:cs typeface="Arial"/>
                <a:sym typeface="Arial"/>
              </a:rPr>
              <a:t> </a:t>
            </a:r>
            <a:r>
              <a:rPr lang="en" sz="2000" b="1" i="1" u="none" strike="noStrike" cap="none">
                <a:solidFill>
                  <a:srgbClr val="91A000"/>
                </a:solidFill>
                <a:latin typeface="Arial"/>
                <a:ea typeface="Arial"/>
                <a:cs typeface="Arial"/>
                <a:sym typeface="Arial"/>
              </a:rPr>
              <a:t>θ</a:t>
            </a:r>
            <a:endParaRPr sz="2000" b="1" i="1" u="none" strike="noStrike" cap="none">
              <a:solidFill>
                <a:srgbClr val="91A000"/>
              </a:solidFill>
              <a:latin typeface="Arial"/>
              <a:ea typeface="Arial"/>
              <a:cs typeface="Arial"/>
              <a:sym typeface="Arial"/>
            </a:endParaRPr>
          </a:p>
        </p:txBody>
      </p:sp>
      <p:grpSp>
        <p:nvGrpSpPr>
          <p:cNvPr id="1002" name="Google Shape;1002;p93"/>
          <p:cNvGrpSpPr/>
          <p:nvPr/>
        </p:nvGrpSpPr>
        <p:grpSpPr>
          <a:xfrm rot="150284">
            <a:off x="7092881" y="3365810"/>
            <a:ext cx="1615264" cy="638974"/>
            <a:chOff x="7305421" y="3801346"/>
            <a:chExt cx="1615336" cy="639003"/>
          </a:xfrm>
        </p:grpSpPr>
        <p:cxnSp>
          <p:nvCxnSpPr>
            <p:cNvPr id="1003" name="Google Shape;1003;p93"/>
            <p:cNvCxnSpPr/>
            <p:nvPr/>
          </p:nvCxnSpPr>
          <p:spPr>
            <a:xfrm rot="10800000" flipH="1">
              <a:off x="7305421" y="3801346"/>
              <a:ext cx="747300" cy="639000"/>
            </a:xfrm>
            <a:prstGeom prst="straightConnector1">
              <a:avLst/>
            </a:prstGeom>
            <a:noFill/>
            <a:ln w="28575" cap="flat" cmpd="sng">
              <a:solidFill>
                <a:srgbClr val="DAF000"/>
              </a:solidFill>
              <a:prstDash val="solid"/>
              <a:round/>
              <a:headEnd type="none" w="sm" len="sm"/>
              <a:tailEnd type="none" w="sm" len="sm"/>
            </a:ln>
          </p:spPr>
        </p:cxnSp>
        <p:cxnSp>
          <p:nvCxnSpPr>
            <p:cNvPr id="1004" name="Google Shape;1004;p93"/>
            <p:cNvCxnSpPr/>
            <p:nvPr/>
          </p:nvCxnSpPr>
          <p:spPr>
            <a:xfrm rot="10800000">
              <a:off x="8052557" y="3823249"/>
              <a:ext cx="868200" cy="617100"/>
            </a:xfrm>
            <a:prstGeom prst="straightConnector1">
              <a:avLst/>
            </a:prstGeom>
            <a:noFill/>
            <a:ln w="28575" cap="flat" cmpd="sng">
              <a:solidFill>
                <a:srgbClr val="DAF000"/>
              </a:solidFill>
              <a:prstDash val="solid"/>
              <a:round/>
              <a:headEnd type="none" w="sm" len="sm"/>
              <a:tailEnd type="none" w="sm" len="sm"/>
            </a:ln>
          </p:spPr>
        </p:cxnSp>
      </p:grpSp>
      <p:sp>
        <p:nvSpPr>
          <p:cNvPr id="1005" name="Google Shape;1005;p93"/>
          <p:cNvSpPr/>
          <p:nvPr/>
        </p:nvSpPr>
        <p:spPr>
          <a:xfrm rot="9391611">
            <a:off x="6630192" y="2542817"/>
            <a:ext cx="1537209" cy="1812246"/>
          </a:xfrm>
          <a:prstGeom prst="arc">
            <a:avLst>
              <a:gd name="adj1" fmla="val 15659731"/>
              <a:gd name="adj2" fmla="val 18993189"/>
            </a:avLst>
          </a:prstGeom>
          <a:noFill/>
          <a:ln w="28575" cap="flat" cmpd="sng">
            <a:solidFill>
              <a:schemeClr val="accent5"/>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06" name="Google Shape;1006;p93"/>
          <p:cNvSpPr/>
          <p:nvPr/>
        </p:nvSpPr>
        <p:spPr>
          <a:xfrm rot="9391611">
            <a:off x="7024134" y="2024726"/>
            <a:ext cx="1537209" cy="1812246"/>
          </a:xfrm>
          <a:prstGeom prst="arc">
            <a:avLst>
              <a:gd name="adj1" fmla="val 15659731"/>
              <a:gd name="adj2" fmla="val 18993189"/>
            </a:avLst>
          </a:prstGeom>
          <a:noFill/>
          <a:ln w="28575" cap="flat" cmpd="sng">
            <a:solidFill>
              <a:srgbClr val="91A00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1007" name="Google Shape;1007;p93"/>
          <p:cNvGrpSpPr/>
          <p:nvPr/>
        </p:nvGrpSpPr>
        <p:grpSpPr>
          <a:xfrm>
            <a:off x="6759831" y="3825985"/>
            <a:ext cx="1356120" cy="629721"/>
            <a:chOff x="3739169" y="3881882"/>
            <a:chExt cx="1356120" cy="629721"/>
          </a:xfrm>
        </p:grpSpPr>
        <p:cxnSp>
          <p:nvCxnSpPr>
            <p:cNvPr id="1008" name="Google Shape;1008;p93"/>
            <p:cNvCxnSpPr/>
            <p:nvPr/>
          </p:nvCxnSpPr>
          <p:spPr>
            <a:xfrm rot="10800000" flipH="1">
              <a:off x="3739169" y="3881882"/>
              <a:ext cx="782400" cy="623700"/>
            </a:xfrm>
            <a:prstGeom prst="straightConnector1">
              <a:avLst/>
            </a:prstGeom>
            <a:noFill/>
            <a:ln w="28575" cap="flat" cmpd="sng">
              <a:solidFill>
                <a:srgbClr val="B6D4E8"/>
              </a:solidFill>
              <a:prstDash val="solid"/>
              <a:round/>
              <a:headEnd type="none" w="sm" len="sm"/>
              <a:tailEnd type="none" w="sm" len="sm"/>
            </a:ln>
          </p:spPr>
        </p:cxnSp>
        <p:cxnSp>
          <p:nvCxnSpPr>
            <p:cNvPr id="1009" name="Google Shape;1009;p93"/>
            <p:cNvCxnSpPr/>
            <p:nvPr/>
          </p:nvCxnSpPr>
          <p:spPr>
            <a:xfrm rot="10800000">
              <a:off x="4501589" y="3893303"/>
              <a:ext cx="593700" cy="618300"/>
            </a:xfrm>
            <a:prstGeom prst="straightConnector1">
              <a:avLst/>
            </a:prstGeom>
            <a:noFill/>
            <a:ln w="28575" cap="flat" cmpd="sng">
              <a:solidFill>
                <a:srgbClr val="B6D4E8"/>
              </a:solidFill>
              <a:prstDash val="solid"/>
              <a:round/>
              <a:headEnd type="none" w="sm" len="sm"/>
              <a:tailEnd type="none" w="sm" len="sm"/>
            </a:ln>
          </p:spPr>
        </p:cxnSp>
      </p:grpSp>
      <p:pic>
        <p:nvPicPr>
          <p:cNvPr id="1010" name="Google Shape;1010;p93"/>
          <p:cNvPicPr preferRelativeResize="0"/>
          <p:nvPr/>
        </p:nvPicPr>
        <p:blipFill>
          <a:blip r:embed="rId3">
            <a:alphaModFix/>
          </a:blip>
          <a:stretch>
            <a:fillRect/>
          </a:stretch>
        </p:blipFill>
        <p:spPr>
          <a:xfrm>
            <a:off x="3410925" y="361950"/>
            <a:ext cx="1914525" cy="4572000"/>
          </a:xfrm>
          <a:prstGeom prst="rect">
            <a:avLst/>
          </a:prstGeom>
          <a:noFill/>
          <a:ln>
            <a:noFill/>
          </a:ln>
        </p:spPr>
      </p:pic>
      <p:sp>
        <p:nvSpPr>
          <p:cNvPr id="1011" name="Google Shape;1011;p93"/>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94"/>
          <p:cNvSpPr/>
          <p:nvPr/>
        </p:nvSpPr>
        <p:spPr>
          <a:xfrm>
            <a:off x="0" y="325"/>
            <a:ext cx="91440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pic>
        <p:nvPicPr>
          <p:cNvPr id="1018" name="Google Shape;1018;p94"/>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19" name="Google Shape;1019;p94"/>
          <p:cNvSpPr txBox="1"/>
          <p:nvPr/>
        </p:nvSpPr>
        <p:spPr>
          <a:xfrm>
            <a:off x="1542150" y="252775"/>
            <a:ext cx="6059700" cy="61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a:solidFill>
                  <a:srgbClr val="FF7340"/>
                </a:solidFill>
                <a:latin typeface="Roboto Light"/>
                <a:ea typeface="Roboto Light"/>
                <a:cs typeface="Roboto Light"/>
                <a:sym typeface="Roboto Light"/>
              </a:rPr>
              <a:t>Sistemas de coordenadas de referencia</a:t>
            </a:r>
            <a:endParaRPr sz="2600">
              <a:solidFill>
                <a:srgbClr val="FF7340"/>
              </a:solidFill>
              <a:latin typeface="Roboto Light"/>
              <a:ea typeface="Roboto Light"/>
              <a:cs typeface="Roboto Light"/>
              <a:sym typeface="Roboto Light"/>
            </a:endParaRPr>
          </a:p>
        </p:txBody>
      </p:sp>
      <p:sp>
        <p:nvSpPr>
          <p:cNvPr id="1020" name="Google Shape;1020;p94"/>
          <p:cNvSpPr txBox="1"/>
          <p:nvPr/>
        </p:nvSpPr>
        <p:spPr>
          <a:xfrm>
            <a:off x="1134575" y="1685588"/>
            <a:ext cx="65964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rgbClr val="FFFFFF"/>
                </a:solidFill>
                <a:latin typeface="Roboto Light"/>
                <a:ea typeface="Roboto Light"/>
                <a:cs typeface="Roboto Light"/>
                <a:sym typeface="Roboto Light"/>
              </a:rPr>
              <a:t>Modelo matemático que utiliza un elipsoide de referencia para describir el tamaño y la forma de la superficie de la Tierra y agrega la información necesaria para el origen y orientación de sistemas de coordenadas sobre esa superficie.</a:t>
            </a:r>
            <a:endParaRPr sz="1600">
              <a:solidFill>
                <a:srgbClr val="FFFFFF"/>
              </a:solidFill>
              <a:latin typeface="Roboto Light"/>
              <a:ea typeface="Roboto Light"/>
              <a:cs typeface="Roboto Light"/>
              <a:sym typeface="Roboto Light"/>
            </a:endParaRPr>
          </a:p>
        </p:txBody>
      </p:sp>
      <p:sp>
        <p:nvSpPr>
          <p:cNvPr id="1021" name="Google Shape;1021;p94"/>
          <p:cNvSpPr/>
          <p:nvPr/>
        </p:nvSpPr>
        <p:spPr>
          <a:xfrm>
            <a:off x="1244975" y="3448388"/>
            <a:ext cx="3126300" cy="11697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4"/>
          <p:cNvSpPr/>
          <p:nvPr/>
        </p:nvSpPr>
        <p:spPr>
          <a:xfrm>
            <a:off x="1016382" y="3104688"/>
            <a:ext cx="2553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i="0" u="none" strike="noStrike" cap="none">
                <a:solidFill>
                  <a:srgbClr val="FFFFFF"/>
                </a:solidFill>
                <a:latin typeface="Roboto Light"/>
                <a:ea typeface="Roboto Light"/>
                <a:cs typeface="Roboto Light"/>
                <a:sym typeface="Roboto Light"/>
              </a:rPr>
              <a:t>Más de 750 distintos</a:t>
            </a:r>
            <a:endParaRPr i="0" u="none" strike="noStrike" cap="none">
              <a:solidFill>
                <a:srgbClr val="FFFFFF"/>
              </a:solidFill>
              <a:latin typeface="Roboto Light"/>
              <a:ea typeface="Roboto Light"/>
              <a:cs typeface="Roboto Light"/>
              <a:sym typeface="Roboto Light"/>
            </a:endParaRPr>
          </a:p>
        </p:txBody>
      </p:sp>
      <p:sp>
        <p:nvSpPr>
          <p:cNvPr id="1023" name="Google Shape;1023;p94"/>
          <p:cNvSpPr/>
          <p:nvPr/>
        </p:nvSpPr>
        <p:spPr>
          <a:xfrm>
            <a:off x="1315975" y="3484900"/>
            <a:ext cx="2995500" cy="1169700"/>
          </a:xfrm>
          <a:prstGeom prst="rect">
            <a:avLst/>
          </a:prstGeom>
          <a:noFill/>
          <a:ln>
            <a:noFill/>
          </a:ln>
        </p:spPr>
        <p:txBody>
          <a:bodyPr spcFirstLastPara="1" wrap="square" lIns="91425" tIns="45700" rIns="91425" bIns="45700" anchor="t" anchorCtr="0">
            <a:noAutofit/>
          </a:bodyPr>
          <a:lstStyle/>
          <a:p>
            <a:pPr marL="0" marR="0" lvl="0" indent="-69850" algn="l" rtl="0">
              <a:lnSpc>
                <a:spcPct val="100000"/>
              </a:lnSpc>
              <a:spcBef>
                <a:spcPts val="0"/>
              </a:spcBef>
              <a:spcAft>
                <a:spcPts val="0"/>
              </a:spcAft>
              <a:buClr>
                <a:srgbClr val="000000"/>
              </a:buClr>
              <a:buSzPts val="1100"/>
              <a:buFont typeface="Arial"/>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World Geodetic System </a:t>
            </a:r>
            <a:r>
              <a:rPr lang="en" sz="1100" i="0" u="none" strike="noStrike" cap="none">
                <a:solidFill>
                  <a:srgbClr val="246D87"/>
                </a:solidFill>
                <a:latin typeface="Roboto Light"/>
                <a:ea typeface="Roboto Light"/>
                <a:cs typeface="Roboto Light"/>
                <a:sym typeface="Roboto Light"/>
              </a:rPr>
              <a:t>WGS 84</a:t>
            </a:r>
            <a:r>
              <a:rPr lang="en" sz="1100" i="0" u="none" strike="noStrike" cap="none">
                <a:solidFill>
                  <a:srgbClr val="6699FF"/>
                </a:solidFill>
                <a:latin typeface="Roboto Light"/>
                <a:ea typeface="Roboto Light"/>
                <a:cs typeface="Roboto Light"/>
                <a:sym typeface="Roboto Light"/>
              </a:rPr>
              <a:t>, 72, 66, 60 </a:t>
            </a:r>
            <a:endParaRPr sz="900">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North American Datum </a:t>
            </a:r>
            <a:r>
              <a:rPr lang="en" sz="1100" i="0" u="none" strike="noStrike" cap="none">
                <a:solidFill>
                  <a:srgbClr val="6699FF"/>
                </a:solidFill>
                <a:latin typeface="Roboto Light"/>
                <a:ea typeface="Roboto Light"/>
                <a:cs typeface="Roboto Light"/>
                <a:sym typeface="Roboto Light"/>
              </a:rPr>
              <a:t>NAD83, NAD 27</a:t>
            </a:r>
            <a:endParaRPr sz="1100" i="0" u="none" strike="noStrike" cap="none">
              <a:solidFill>
                <a:srgbClr val="6699FF"/>
              </a:solidFill>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Ordnance Survey of Great Britain </a:t>
            </a:r>
            <a:r>
              <a:rPr lang="en" sz="1100" i="0" u="none" strike="noStrike" cap="none">
                <a:solidFill>
                  <a:srgbClr val="6699FF"/>
                </a:solidFill>
                <a:latin typeface="Roboto Light"/>
                <a:ea typeface="Roboto Light"/>
                <a:cs typeface="Roboto Light"/>
                <a:sym typeface="Roboto Light"/>
              </a:rPr>
              <a:t>OSGB36</a:t>
            </a:r>
            <a:endParaRPr sz="1100" i="0" u="none" strike="noStrike" cap="none">
              <a:solidFill>
                <a:srgbClr val="6699FF"/>
              </a:solidFill>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European Datum </a:t>
            </a:r>
            <a:r>
              <a:rPr lang="en" sz="1100" i="0" u="none" strike="noStrike" cap="none">
                <a:solidFill>
                  <a:srgbClr val="6699FF"/>
                </a:solidFill>
                <a:latin typeface="Roboto Light"/>
                <a:ea typeface="Roboto Light"/>
                <a:cs typeface="Roboto Light"/>
                <a:sym typeface="Roboto Light"/>
              </a:rPr>
              <a:t>ETRS89, ED50</a:t>
            </a:r>
            <a:endParaRPr sz="1100" i="0" u="none" strike="noStrike" cap="none">
              <a:solidFill>
                <a:srgbClr val="6699FF"/>
              </a:solidFill>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Australian Datum </a:t>
            </a:r>
            <a:r>
              <a:rPr lang="en" sz="1100" i="0" u="none" strike="noStrike" cap="none">
                <a:solidFill>
                  <a:srgbClr val="6699FF"/>
                </a:solidFill>
                <a:latin typeface="Roboto Light"/>
                <a:ea typeface="Roboto Light"/>
                <a:cs typeface="Roboto Light"/>
                <a:sym typeface="Roboto Light"/>
              </a:rPr>
              <a:t>GDA94</a:t>
            </a:r>
            <a:endParaRPr sz="1100" i="0" u="none" strike="noStrike" cap="none">
              <a:solidFill>
                <a:srgbClr val="6699FF"/>
              </a:solidFill>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Japanese Datum </a:t>
            </a:r>
            <a:r>
              <a:rPr lang="en" sz="1100" i="0" u="none" strike="noStrike" cap="none">
                <a:solidFill>
                  <a:srgbClr val="6699FF"/>
                </a:solidFill>
                <a:latin typeface="Roboto Light"/>
                <a:ea typeface="Roboto Light"/>
                <a:cs typeface="Roboto Light"/>
                <a:sym typeface="Roboto Light"/>
              </a:rPr>
              <a:t>JGD2011, Tokyo97</a:t>
            </a:r>
            <a:endParaRPr sz="1100" i="0" u="none" strike="noStrike" cap="none">
              <a:solidFill>
                <a:srgbClr val="6699FF"/>
              </a:solidFill>
              <a:latin typeface="Roboto Light"/>
              <a:ea typeface="Roboto Light"/>
              <a:cs typeface="Roboto Light"/>
              <a:sym typeface="Roboto Light"/>
            </a:endParaRPr>
          </a:p>
        </p:txBody>
      </p:sp>
      <p:sp>
        <p:nvSpPr>
          <p:cNvPr id="1024" name="Google Shape;1024;p94"/>
          <p:cNvSpPr/>
          <p:nvPr/>
        </p:nvSpPr>
        <p:spPr>
          <a:xfrm>
            <a:off x="4462431" y="3448388"/>
            <a:ext cx="3530100" cy="11697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4"/>
          <p:cNvSpPr/>
          <p:nvPr/>
        </p:nvSpPr>
        <p:spPr>
          <a:xfrm>
            <a:off x="4533687" y="3484900"/>
            <a:ext cx="3387600" cy="1169700"/>
          </a:xfrm>
          <a:prstGeom prst="rect">
            <a:avLst/>
          </a:prstGeom>
          <a:noFill/>
          <a:ln>
            <a:noFill/>
          </a:ln>
        </p:spPr>
        <p:txBody>
          <a:bodyPr spcFirstLastPara="1" wrap="square" lIns="91425" tIns="45700" rIns="91425" bIns="45700" anchor="t" anchorCtr="0">
            <a:noAutofit/>
          </a:bodyPr>
          <a:lstStyle/>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Chinese Datum </a:t>
            </a:r>
            <a:r>
              <a:rPr lang="en" sz="1100" i="0" u="none" strike="noStrike" cap="none">
                <a:solidFill>
                  <a:srgbClr val="6699FF"/>
                </a:solidFill>
                <a:latin typeface="Roboto Light"/>
                <a:ea typeface="Roboto Light"/>
                <a:cs typeface="Roboto Light"/>
                <a:sym typeface="Roboto Light"/>
              </a:rPr>
              <a:t>BJS54, XAS80, GCJ-02, BD-09 </a:t>
            </a:r>
            <a:endParaRPr sz="900">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PZ-90.11, </a:t>
            </a:r>
            <a:r>
              <a:rPr lang="en" sz="1100" i="0" u="none" strike="noStrike" cap="none">
                <a:solidFill>
                  <a:schemeClr val="dk1"/>
                </a:solidFill>
                <a:latin typeface="Roboto Light"/>
                <a:ea typeface="Roboto Light"/>
                <a:cs typeface="Roboto Light"/>
                <a:sym typeface="Roboto Light"/>
              </a:rPr>
              <a:t>usado por GLONASS</a:t>
            </a:r>
            <a:endParaRPr sz="900">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GTRF, </a:t>
            </a:r>
            <a:r>
              <a:rPr lang="en" sz="1100" i="0" u="none" strike="noStrike" cap="none">
                <a:solidFill>
                  <a:schemeClr val="dk1"/>
                </a:solidFill>
                <a:latin typeface="Roboto Light"/>
                <a:ea typeface="Roboto Light"/>
                <a:cs typeface="Roboto Light"/>
                <a:sym typeface="Roboto Light"/>
              </a:rPr>
              <a:t>usado por</a:t>
            </a:r>
            <a:r>
              <a:rPr lang="en" sz="1100" i="0" u="none" strike="noStrike" cap="none">
                <a:solidFill>
                  <a:srgbClr val="6699FF"/>
                </a:solidFill>
                <a:latin typeface="Roboto Light"/>
                <a:ea typeface="Roboto Light"/>
                <a:cs typeface="Roboto Light"/>
                <a:sym typeface="Roboto Light"/>
              </a:rPr>
              <a:t> Galileo</a:t>
            </a:r>
            <a:endParaRPr sz="900">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International Terrestrial Reference Frames</a:t>
            </a:r>
            <a:r>
              <a:rPr lang="en" sz="1100" i="0" u="none" strike="noStrike" cap="none">
                <a:solidFill>
                  <a:srgbClr val="6699FF"/>
                </a:solidFill>
                <a:latin typeface="Roboto Light"/>
                <a:ea typeface="Roboto Light"/>
                <a:cs typeface="Roboto Light"/>
                <a:sym typeface="Roboto Light"/>
              </a:rPr>
              <a:t> </a:t>
            </a:r>
            <a:r>
              <a:rPr lang="en" sz="1100" i="0" u="none" strike="noStrike" cap="none">
                <a:solidFill>
                  <a:schemeClr val="dk1"/>
                </a:solidFill>
                <a:latin typeface="Roboto Light"/>
                <a:ea typeface="Roboto Light"/>
                <a:cs typeface="Roboto Light"/>
                <a:sym typeface="Roboto Light"/>
              </a:rPr>
              <a:t>(</a:t>
            </a:r>
            <a:r>
              <a:rPr lang="en" sz="1100" i="0" u="none" strike="noStrike" cap="none">
                <a:solidFill>
                  <a:srgbClr val="6699FF"/>
                </a:solidFill>
                <a:latin typeface="Roboto Light"/>
                <a:ea typeface="Roboto Light"/>
                <a:cs typeface="Roboto Light"/>
                <a:sym typeface="Roboto Light"/>
              </a:rPr>
              <a:t>ITRF88, 89, 90, 91, 92, 93, 94, 96, 97, 2000, 2005, 2008, 2014</a:t>
            </a:r>
            <a:r>
              <a:rPr lang="en" sz="1100" i="0" u="none" strike="noStrike" cap="none">
                <a:solidFill>
                  <a:schemeClr val="dk1"/>
                </a:solidFill>
                <a:latin typeface="Roboto Light"/>
                <a:ea typeface="Roboto Light"/>
                <a:cs typeface="Roboto Light"/>
                <a:sym typeface="Roboto Light"/>
              </a:rPr>
              <a:t>)</a:t>
            </a:r>
            <a:endParaRPr sz="900">
              <a:latin typeface="Roboto Light"/>
              <a:ea typeface="Roboto Light"/>
              <a:cs typeface="Roboto Light"/>
              <a:sym typeface="Roboto Light"/>
            </a:endParaRPr>
          </a:p>
          <a:p>
            <a:pPr marL="0" marR="0" lvl="0" indent="-69850" algn="l" rtl="0">
              <a:lnSpc>
                <a:spcPct val="100000"/>
              </a:lnSpc>
              <a:spcBef>
                <a:spcPts val="0"/>
              </a:spcBef>
              <a:spcAft>
                <a:spcPts val="0"/>
              </a:spcAft>
              <a:buClr>
                <a:srgbClr val="000000"/>
              </a:buClr>
              <a:buSzPts val="1100"/>
              <a:buFont typeface="Roboto Light"/>
              <a:buChar char="•"/>
            </a:pPr>
            <a:r>
              <a:rPr lang="en" sz="1100" i="0" u="none" strike="noStrike" cap="none">
                <a:solidFill>
                  <a:srgbClr val="6699FF"/>
                </a:solidFill>
                <a:latin typeface="Roboto Light"/>
                <a:ea typeface="Roboto Light"/>
                <a:cs typeface="Roboto Light"/>
                <a:sym typeface="Roboto Light"/>
              </a:rPr>
              <a:t> …</a:t>
            </a:r>
            <a:endParaRPr sz="1100" i="0" u="none" strike="noStrike" cap="none">
              <a:solidFill>
                <a:srgbClr val="6699FF"/>
              </a:solidFill>
              <a:latin typeface="Roboto Light"/>
              <a:ea typeface="Roboto Light"/>
              <a:cs typeface="Roboto Light"/>
              <a:sym typeface="Roboto Light"/>
            </a:endParaRPr>
          </a:p>
        </p:txBody>
      </p:sp>
      <p:sp>
        <p:nvSpPr>
          <p:cNvPr id="1026" name="Google Shape;1026;p94"/>
          <p:cNvSpPr txBox="1"/>
          <p:nvPr/>
        </p:nvSpPr>
        <p:spPr>
          <a:xfrm>
            <a:off x="496296" y="1048126"/>
            <a:ext cx="6461700" cy="617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FF7340"/>
              </a:buClr>
              <a:buSzPts val="2200"/>
              <a:buFont typeface="Roboto Light"/>
              <a:buChar char="●"/>
            </a:pPr>
            <a:r>
              <a:rPr lang="en" sz="2200">
                <a:solidFill>
                  <a:srgbClr val="FF7340"/>
                </a:solidFill>
                <a:latin typeface="Roboto Light"/>
                <a:ea typeface="Roboto Light"/>
                <a:cs typeface="Roboto Light"/>
                <a:sym typeface="Roboto Light"/>
              </a:rPr>
              <a:t>Datum geodésico</a:t>
            </a:r>
            <a:endParaRPr sz="2200">
              <a:solidFill>
                <a:srgbClr val="FF7340"/>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5"/>
          <p:cNvSpPr/>
          <p:nvPr/>
        </p:nvSpPr>
        <p:spPr>
          <a:xfrm>
            <a:off x="0" y="325"/>
            <a:ext cx="91440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pic>
        <p:nvPicPr>
          <p:cNvPr id="1033" name="Google Shape;1033;p95"/>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34" name="Google Shape;1034;p95"/>
          <p:cNvSpPr txBox="1"/>
          <p:nvPr/>
        </p:nvSpPr>
        <p:spPr>
          <a:xfrm>
            <a:off x="1542150" y="252775"/>
            <a:ext cx="6059700" cy="61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a:solidFill>
                  <a:srgbClr val="FF7340"/>
                </a:solidFill>
                <a:latin typeface="Roboto Light"/>
                <a:ea typeface="Roboto Light"/>
                <a:cs typeface="Roboto Light"/>
                <a:sym typeface="Roboto Light"/>
              </a:rPr>
              <a:t>Sistemas de coordenadas de referencia</a:t>
            </a:r>
            <a:endParaRPr sz="2600">
              <a:solidFill>
                <a:srgbClr val="FF7340"/>
              </a:solidFill>
              <a:latin typeface="Roboto Light"/>
              <a:ea typeface="Roboto Light"/>
              <a:cs typeface="Roboto Light"/>
              <a:sym typeface="Roboto Light"/>
            </a:endParaRPr>
          </a:p>
        </p:txBody>
      </p:sp>
      <p:sp>
        <p:nvSpPr>
          <p:cNvPr id="1035" name="Google Shape;1035;p95"/>
          <p:cNvSpPr txBox="1"/>
          <p:nvPr/>
        </p:nvSpPr>
        <p:spPr>
          <a:xfrm>
            <a:off x="446278" y="1048125"/>
            <a:ext cx="49497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FF7340"/>
                </a:solidFill>
                <a:latin typeface="Roboto Light"/>
                <a:ea typeface="Roboto Light"/>
                <a:cs typeface="Roboto Light"/>
                <a:sym typeface="Roboto Light"/>
              </a:rPr>
              <a:t>WGS 84 - World Geodetic System 1984 </a:t>
            </a:r>
            <a:endParaRPr sz="2200">
              <a:solidFill>
                <a:srgbClr val="FF7340"/>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200">
              <a:solidFill>
                <a:srgbClr val="FF7340"/>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200">
              <a:solidFill>
                <a:srgbClr val="FF7340"/>
              </a:solidFill>
              <a:latin typeface="Roboto Light"/>
              <a:ea typeface="Roboto Light"/>
              <a:cs typeface="Roboto Light"/>
              <a:sym typeface="Roboto Light"/>
            </a:endParaRPr>
          </a:p>
        </p:txBody>
      </p:sp>
      <p:sp>
        <p:nvSpPr>
          <p:cNvPr id="1036" name="Google Shape;1036;p95"/>
          <p:cNvSpPr txBox="1"/>
          <p:nvPr/>
        </p:nvSpPr>
        <p:spPr>
          <a:xfrm>
            <a:off x="723525" y="1486950"/>
            <a:ext cx="4593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FFFFFF"/>
                </a:solidFill>
                <a:latin typeface="Roboto Light"/>
                <a:ea typeface="Roboto Light"/>
                <a:cs typeface="Roboto Light"/>
                <a:sym typeface="Roboto Light"/>
              </a:rPr>
              <a:t>Sistema de coordenadas de referencia geodésico horizontal utilizado globalmente, sobre el que se basan las mediciones de GPS.</a:t>
            </a:r>
            <a:endParaRPr sz="1600">
              <a:solidFill>
                <a:srgbClr val="FFFFFF"/>
              </a:solidFill>
              <a:latin typeface="Roboto Light"/>
              <a:ea typeface="Roboto Light"/>
              <a:cs typeface="Roboto Light"/>
              <a:sym typeface="Roboto Light"/>
            </a:endParaRPr>
          </a:p>
        </p:txBody>
      </p:sp>
      <p:sp>
        <p:nvSpPr>
          <p:cNvPr id="1037" name="Google Shape;1037;p95"/>
          <p:cNvSpPr/>
          <p:nvPr/>
        </p:nvSpPr>
        <p:spPr>
          <a:xfrm>
            <a:off x="5947759" y="1156864"/>
            <a:ext cx="1415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i="0" u="none" strike="noStrike" cap="none">
                <a:solidFill>
                  <a:srgbClr val="FFFFFF"/>
                </a:solidFill>
                <a:latin typeface="Roboto Light"/>
                <a:ea typeface="Roboto Light"/>
                <a:cs typeface="Roboto Light"/>
                <a:sym typeface="Roboto Light"/>
              </a:rPr>
              <a:t>EPSG:4326</a:t>
            </a:r>
            <a:endParaRPr sz="1800" i="0" u="none" strike="noStrike" cap="none">
              <a:solidFill>
                <a:srgbClr val="FFFFFF"/>
              </a:solidFill>
              <a:latin typeface="Roboto Light"/>
              <a:ea typeface="Roboto Light"/>
              <a:cs typeface="Roboto Light"/>
              <a:sym typeface="Roboto Light"/>
            </a:endParaRPr>
          </a:p>
        </p:txBody>
      </p:sp>
      <p:sp>
        <p:nvSpPr>
          <p:cNvPr id="1038" name="Google Shape;1038;p95"/>
          <p:cNvSpPr txBox="1"/>
          <p:nvPr/>
        </p:nvSpPr>
        <p:spPr>
          <a:xfrm>
            <a:off x="571125" y="2776000"/>
            <a:ext cx="5352900" cy="1031400"/>
          </a:xfrm>
          <a:prstGeom prst="rect">
            <a:avLst/>
          </a:prstGeom>
          <a:noFill/>
          <a:ln>
            <a:noFill/>
          </a:ln>
        </p:spPr>
        <p:txBody>
          <a:bodyPr spcFirstLastPara="1" wrap="square" lIns="91425" tIns="91425" rIns="91425" bIns="91425" anchor="t" anchorCtr="0">
            <a:spAutoFit/>
          </a:bodyPr>
          <a:lstStyle/>
          <a:p>
            <a:pPr marL="152400" lvl="0" indent="0" algn="l" rtl="0">
              <a:spcBef>
                <a:spcPts val="600"/>
              </a:spcBef>
              <a:spcAft>
                <a:spcPts val="0"/>
              </a:spcAft>
              <a:buNone/>
            </a:pPr>
            <a:r>
              <a:rPr lang="en" sz="1500">
                <a:solidFill>
                  <a:srgbClr val="FFFFFF"/>
                </a:solidFill>
                <a:latin typeface="Roboto Light"/>
                <a:ea typeface="Roboto Light"/>
                <a:cs typeface="Roboto Light"/>
                <a:sym typeface="Roboto Light"/>
              </a:rPr>
              <a:t>El término </a:t>
            </a:r>
            <a:r>
              <a:rPr lang="en" sz="1500" i="1">
                <a:solidFill>
                  <a:srgbClr val="FFFFFF"/>
                </a:solidFill>
                <a:latin typeface="Roboto Light"/>
                <a:ea typeface="Roboto Light"/>
                <a:cs typeface="Roboto Light"/>
                <a:sym typeface="Roboto Light"/>
              </a:rPr>
              <a:t>también se usa </a:t>
            </a:r>
            <a:r>
              <a:rPr lang="en" sz="1500">
                <a:solidFill>
                  <a:srgbClr val="FFFFFF"/>
                </a:solidFill>
                <a:latin typeface="Roboto Light"/>
                <a:ea typeface="Roboto Light"/>
                <a:cs typeface="Roboto Light"/>
                <a:sym typeface="Roboto Light"/>
              </a:rPr>
              <a:t>comúnmente para denotar:</a:t>
            </a:r>
            <a:endParaRPr sz="900">
              <a:solidFill>
                <a:srgbClr val="FFFFFF"/>
              </a:solidFill>
              <a:latin typeface="Roboto Light"/>
              <a:ea typeface="Roboto Light"/>
              <a:cs typeface="Roboto Light"/>
              <a:sym typeface="Roboto Light"/>
            </a:endParaRPr>
          </a:p>
          <a:p>
            <a:pPr marL="495300" lvl="0" indent="-311150" algn="l" rtl="0">
              <a:spcBef>
                <a:spcPts val="600"/>
              </a:spcBef>
              <a:spcAft>
                <a:spcPts val="0"/>
              </a:spcAft>
              <a:buClr>
                <a:srgbClr val="FFFFFF"/>
              </a:buClr>
              <a:buSzPts val="1500"/>
              <a:buChar char="-"/>
            </a:pPr>
            <a:r>
              <a:rPr lang="en" sz="1500">
                <a:solidFill>
                  <a:srgbClr val="FFFFFF"/>
                </a:solidFill>
                <a:latin typeface="Roboto Light"/>
                <a:ea typeface="Roboto Light"/>
                <a:cs typeface="Roboto Light"/>
                <a:sym typeface="Roboto Light"/>
              </a:rPr>
              <a:t>el </a:t>
            </a:r>
            <a:r>
              <a:rPr lang="en" sz="1500" i="1">
                <a:solidFill>
                  <a:srgbClr val="FFFFFF"/>
                </a:solidFill>
                <a:latin typeface="Roboto Light"/>
                <a:ea typeface="Roboto Light"/>
                <a:cs typeface="Roboto Light"/>
                <a:sym typeface="Roboto Light"/>
              </a:rPr>
              <a:t>datum geodésico </a:t>
            </a:r>
            <a:r>
              <a:rPr lang="en" sz="1500">
                <a:solidFill>
                  <a:srgbClr val="FFFFFF"/>
                </a:solidFill>
                <a:latin typeface="Roboto Light"/>
                <a:ea typeface="Roboto Light"/>
                <a:cs typeface="Roboto Light"/>
                <a:sym typeface="Roboto Light"/>
              </a:rPr>
              <a:t>utilizado por este sistema</a:t>
            </a:r>
            <a:endParaRPr sz="900">
              <a:solidFill>
                <a:srgbClr val="FFFFFF"/>
              </a:solidFill>
              <a:latin typeface="Roboto Light"/>
              <a:ea typeface="Roboto Light"/>
              <a:cs typeface="Roboto Light"/>
              <a:sym typeface="Roboto Light"/>
            </a:endParaRPr>
          </a:p>
          <a:p>
            <a:pPr marL="495300" lvl="0" indent="-311150" algn="l" rtl="0">
              <a:spcBef>
                <a:spcPts val="600"/>
              </a:spcBef>
              <a:spcAft>
                <a:spcPts val="0"/>
              </a:spcAft>
              <a:buClr>
                <a:srgbClr val="FFFFFF"/>
              </a:buClr>
              <a:buSzPts val="1500"/>
              <a:buChar char="-"/>
            </a:pPr>
            <a:r>
              <a:rPr lang="en" sz="1500">
                <a:solidFill>
                  <a:srgbClr val="FFFFFF"/>
                </a:solidFill>
                <a:latin typeface="Roboto Light"/>
                <a:ea typeface="Roboto Light"/>
                <a:cs typeface="Roboto Light"/>
                <a:sym typeface="Roboto Light"/>
              </a:rPr>
              <a:t>el </a:t>
            </a:r>
            <a:r>
              <a:rPr lang="en" sz="1500" i="1">
                <a:solidFill>
                  <a:srgbClr val="FFFFFF"/>
                </a:solidFill>
                <a:latin typeface="Roboto Light"/>
                <a:ea typeface="Roboto Light"/>
                <a:cs typeface="Roboto Light"/>
                <a:sym typeface="Roboto Light"/>
              </a:rPr>
              <a:t>elipsoide </a:t>
            </a:r>
            <a:r>
              <a:rPr lang="en" sz="1500">
                <a:solidFill>
                  <a:srgbClr val="FFFFFF"/>
                </a:solidFill>
                <a:latin typeface="Roboto Light"/>
                <a:ea typeface="Roboto Light"/>
                <a:cs typeface="Roboto Light"/>
                <a:sym typeface="Roboto Light"/>
              </a:rPr>
              <a:t>sobre el cual el datum está basado</a:t>
            </a:r>
            <a:endParaRPr sz="1500">
              <a:solidFill>
                <a:srgbClr val="FFFFFF"/>
              </a:solidFill>
              <a:latin typeface="Roboto Light"/>
              <a:ea typeface="Roboto Light"/>
              <a:cs typeface="Roboto Light"/>
              <a:sym typeface="Roboto Light"/>
            </a:endParaRPr>
          </a:p>
        </p:txBody>
      </p:sp>
      <p:sp>
        <p:nvSpPr>
          <p:cNvPr id="1039" name="Google Shape;1039;p95"/>
          <p:cNvSpPr/>
          <p:nvPr/>
        </p:nvSpPr>
        <p:spPr>
          <a:xfrm>
            <a:off x="7162630" y="1349875"/>
            <a:ext cx="1746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sng" strike="noStrike" cap="none">
                <a:solidFill>
                  <a:srgbClr val="A4C2F4"/>
                </a:solidFill>
                <a:latin typeface="Arial"/>
                <a:ea typeface="Arial"/>
                <a:cs typeface="Arial"/>
                <a:sym typeface="Arial"/>
                <a:hlinkClick r:id="rId4">
                  <a:extLst>
                    <a:ext uri="{A12FA001-AC4F-418D-AE19-62706E023703}">
                      <ahyp:hlinkClr xmlns:ahyp="http://schemas.microsoft.com/office/drawing/2018/hyperlinkcolor" val="tx"/>
                    </a:ext>
                  </a:extLst>
                </a:hlinkClick>
              </a:rPr>
              <a:t>https://epsg.io/4326</a:t>
            </a:r>
            <a:endParaRPr sz="1400" b="0" i="0" u="none" strike="noStrike" cap="none">
              <a:solidFill>
                <a:srgbClr val="A4C2F4"/>
              </a:solidFill>
              <a:latin typeface="Arial"/>
              <a:ea typeface="Arial"/>
              <a:cs typeface="Arial"/>
              <a:sym typeface="Arial"/>
            </a:endParaRPr>
          </a:p>
        </p:txBody>
      </p:sp>
      <p:pic>
        <p:nvPicPr>
          <p:cNvPr id="1040" name="Google Shape;1040;p95"/>
          <p:cNvPicPr preferRelativeResize="0"/>
          <p:nvPr/>
        </p:nvPicPr>
        <p:blipFill>
          <a:blip r:embed="rId5">
            <a:alphaModFix/>
          </a:blip>
          <a:stretch>
            <a:fillRect/>
          </a:stretch>
        </p:blipFill>
        <p:spPr>
          <a:xfrm>
            <a:off x="5947754" y="1657675"/>
            <a:ext cx="2960871" cy="300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96"/>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47" name="Google Shape;1047;p96"/>
          <p:cNvSpPr txBox="1"/>
          <p:nvPr/>
        </p:nvSpPr>
        <p:spPr>
          <a:xfrm>
            <a:off x="1274525" y="841750"/>
            <a:ext cx="7099800" cy="2465700"/>
          </a:xfrm>
          <a:prstGeom prst="rect">
            <a:avLst/>
          </a:prstGeom>
          <a:noFill/>
          <a:ln>
            <a:noFill/>
          </a:ln>
        </p:spPr>
        <p:txBody>
          <a:bodyPr spcFirstLastPara="1" wrap="square" lIns="91425" tIns="91425" rIns="91425" bIns="91425" anchor="t" anchorCtr="0">
            <a:spAutoFit/>
          </a:bodyPr>
          <a:lstStyle/>
          <a:p>
            <a:pPr marL="514350" marR="1325318" lvl="0" indent="0" algn="ctr"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Le repito la pregunta… </a:t>
            </a:r>
            <a:endParaRPr sz="2200">
              <a:solidFill>
                <a:schemeClr val="dk1"/>
              </a:solidFill>
              <a:latin typeface="Roboto Light"/>
              <a:ea typeface="Roboto Light"/>
              <a:cs typeface="Roboto Light"/>
              <a:sym typeface="Roboto Light"/>
            </a:endParaRPr>
          </a:p>
          <a:p>
            <a:pPr marL="514350" marR="1325318" lvl="0" indent="0" algn="ctr" rtl="0">
              <a:lnSpc>
                <a:spcPct val="115000"/>
              </a:lnSpc>
              <a:spcBef>
                <a:spcPts val="1000"/>
              </a:spcBef>
              <a:spcAft>
                <a:spcPts val="0"/>
              </a:spcAft>
              <a:buNone/>
            </a:pPr>
            <a:r>
              <a:rPr lang="en" sz="2200">
                <a:solidFill>
                  <a:schemeClr val="dk1"/>
                </a:solidFill>
                <a:latin typeface="Roboto Light"/>
                <a:ea typeface="Roboto Light"/>
                <a:cs typeface="Roboto Light"/>
                <a:sym typeface="Roboto Light"/>
              </a:rPr>
              <a:t>¿sabía qué es un datum geodésico? O, ¿podía al menos dar un ejemplo de uno?</a:t>
            </a:r>
            <a:endParaRPr sz="2200">
              <a:solidFill>
                <a:schemeClr val="dk1"/>
              </a:solidFill>
              <a:latin typeface="Roboto Light"/>
              <a:ea typeface="Roboto Light"/>
              <a:cs typeface="Roboto Light"/>
              <a:sym typeface="Roboto Light"/>
            </a:endParaRPr>
          </a:p>
          <a:p>
            <a:pPr marL="2228850" lvl="0" indent="-368300" algn="just" rtl="0">
              <a:lnSpc>
                <a:spcPct val="115000"/>
              </a:lnSpc>
              <a:spcBef>
                <a:spcPts val="1000"/>
              </a:spcBef>
              <a:spcAft>
                <a:spcPts val="0"/>
              </a:spcAft>
              <a:buClr>
                <a:schemeClr val="dk1"/>
              </a:buClr>
              <a:buSzPts val="2200"/>
              <a:buFont typeface="Roboto Light"/>
              <a:buChar char="●"/>
            </a:pPr>
            <a:r>
              <a:rPr lang="en" sz="2200">
                <a:solidFill>
                  <a:schemeClr val="dk1"/>
                </a:solidFill>
                <a:latin typeface="Roboto Light"/>
                <a:ea typeface="Roboto Light"/>
                <a:cs typeface="Roboto Light"/>
                <a:sym typeface="Roboto Light"/>
              </a:rPr>
              <a:t>sí</a:t>
            </a:r>
            <a:endParaRPr sz="2200">
              <a:solidFill>
                <a:schemeClr val="dk1"/>
              </a:solidFill>
              <a:latin typeface="Roboto Light"/>
              <a:ea typeface="Roboto Light"/>
              <a:cs typeface="Roboto Light"/>
              <a:sym typeface="Roboto Light"/>
            </a:endParaRPr>
          </a:p>
          <a:p>
            <a:pPr marL="2228850" lvl="0" indent="-368300" algn="just" rtl="0">
              <a:lnSpc>
                <a:spcPct val="115000"/>
              </a:lnSpc>
              <a:spcBef>
                <a:spcPts val="1000"/>
              </a:spcBef>
              <a:spcAft>
                <a:spcPts val="1000"/>
              </a:spcAft>
              <a:buClr>
                <a:schemeClr val="dk1"/>
              </a:buClr>
              <a:buSzPts val="2200"/>
              <a:buFont typeface="Roboto Light"/>
              <a:buChar char="●"/>
            </a:pPr>
            <a:r>
              <a:rPr lang="en" sz="2200">
                <a:solidFill>
                  <a:schemeClr val="dk1"/>
                </a:solidFill>
                <a:latin typeface="Roboto Light"/>
                <a:ea typeface="Roboto Light"/>
                <a:cs typeface="Roboto Light"/>
                <a:sym typeface="Roboto Light"/>
              </a:rPr>
              <a:t>no</a:t>
            </a:r>
            <a:endParaRPr sz="2500">
              <a:latin typeface="Roboto Light"/>
              <a:ea typeface="Roboto Light"/>
              <a:cs typeface="Roboto Light"/>
              <a:sym typeface="Roboto Light"/>
            </a:endParaRPr>
          </a:p>
        </p:txBody>
      </p:sp>
      <p:sp>
        <p:nvSpPr>
          <p:cNvPr id="1048" name="Google Shape;1048;p96"/>
          <p:cNvSpPr txBox="1"/>
          <p:nvPr/>
        </p:nvSpPr>
        <p:spPr>
          <a:xfrm>
            <a:off x="0" y="0"/>
            <a:ext cx="946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0">
                <a:solidFill>
                  <a:srgbClr val="FF3300"/>
                </a:solidFill>
                <a:latin typeface="Pacifico"/>
                <a:ea typeface="Pacifico"/>
                <a:cs typeface="Pacifico"/>
                <a:sym typeface="Pacifico"/>
              </a:rPr>
              <a:t> ?</a:t>
            </a:r>
            <a:endParaRPr sz="7000">
              <a:solidFill>
                <a:srgbClr val="FF3300"/>
              </a:solidFill>
              <a:latin typeface="Pacifico"/>
              <a:ea typeface="Pacifico"/>
              <a:cs typeface="Pacifico"/>
              <a:sym typeface="Pacific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7"/>
          <p:cNvSpPr/>
          <p:nvPr/>
        </p:nvSpPr>
        <p:spPr>
          <a:xfrm>
            <a:off x="0" y="-1"/>
            <a:ext cx="30333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0">
                <a:solidFill>
                  <a:srgbClr val="333333"/>
                </a:solidFill>
                <a:latin typeface="Calibri"/>
                <a:ea typeface="Calibri"/>
                <a:cs typeface="Calibri"/>
                <a:sym typeface="Calibri"/>
              </a:rPr>
              <a:t>?</a:t>
            </a:r>
            <a:endParaRPr sz="1100"/>
          </a:p>
        </p:txBody>
      </p:sp>
      <p:sp>
        <p:nvSpPr>
          <p:cNvPr id="1055" name="Google Shape;1055;p97"/>
          <p:cNvSpPr txBox="1"/>
          <p:nvPr/>
        </p:nvSpPr>
        <p:spPr>
          <a:xfrm>
            <a:off x="0" y="3929200"/>
            <a:ext cx="3033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800">
                <a:solidFill>
                  <a:schemeClr val="lt1"/>
                </a:solidFill>
                <a:latin typeface="Roboto Thin"/>
                <a:ea typeface="Roboto Thin"/>
                <a:cs typeface="Roboto Thin"/>
                <a:sym typeface="Roboto Thin"/>
              </a:rPr>
              <a:t>Georreferenciación</a:t>
            </a:r>
            <a:endParaRPr sz="2800"/>
          </a:p>
        </p:txBody>
      </p:sp>
      <p:pic>
        <p:nvPicPr>
          <p:cNvPr id="1056" name="Google Shape;1056;p97"/>
          <p:cNvPicPr preferRelativeResize="0"/>
          <p:nvPr/>
        </p:nvPicPr>
        <p:blipFill>
          <a:blip r:embed="rId3">
            <a:alphaModFix/>
          </a:blip>
          <a:stretch>
            <a:fillRect/>
          </a:stretch>
        </p:blipFill>
        <p:spPr>
          <a:xfrm>
            <a:off x="1" y="4809903"/>
            <a:ext cx="9144000" cy="333345"/>
          </a:xfrm>
          <a:prstGeom prst="rect">
            <a:avLst/>
          </a:prstGeom>
          <a:noFill/>
          <a:ln>
            <a:noFill/>
          </a:ln>
        </p:spPr>
      </p:pic>
      <p:sp>
        <p:nvSpPr>
          <p:cNvPr id="1057" name="Google Shape;1057;p97"/>
          <p:cNvSpPr txBox="1"/>
          <p:nvPr/>
        </p:nvSpPr>
        <p:spPr>
          <a:xfrm>
            <a:off x="3297717" y="410450"/>
            <a:ext cx="39411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Elementos </a:t>
            </a:r>
            <a:r>
              <a:rPr lang="en" sz="2300">
                <a:solidFill>
                  <a:srgbClr val="FF7340"/>
                </a:solidFill>
                <a:latin typeface="Roboto Medium"/>
                <a:ea typeface="Roboto Medium"/>
                <a:cs typeface="Roboto Medium"/>
                <a:sym typeface="Roboto Medium"/>
              </a:rPr>
              <a:t>mínimos</a:t>
            </a:r>
            <a:r>
              <a:rPr lang="en" sz="2300">
                <a:solidFill>
                  <a:srgbClr val="FF7340"/>
                </a:solidFill>
                <a:latin typeface="Roboto Light"/>
                <a:ea typeface="Roboto Light"/>
                <a:cs typeface="Roboto Light"/>
                <a:sym typeface="Roboto Light"/>
              </a:rPr>
              <a:t>:</a:t>
            </a:r>
            <a:endParaRPr sz="2300">
              <a:solidFill>
                <a:srgbClr val="FF7340"/>
              </a:solidFill>
              <a:latin typeface="Roboto Light"/>
              <a:ea typeface="Roboto Light"/>
              <a:cs typeface="Roboto Light"/>
              <a:sym typeface="Roboto Light"/>
            </a:endParaRPr>
          </a:p>
        </p:txBody>
      </p:sp>
      <p:sp>
        <p:nvSpPr>
          <p:cNvPr id="1058" name="Google Shape;1058;p97"/>
          <p:cNvSpPr txBox="1"/>
          <p:nvPr/>
        </p:nvSpPr>
        <p:spPr>
          <a:xfrm>
            <a:off x="3297725" y="3271200"/>
            <a:ext cx="2762100" cy="826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Buena descripción de la localidad</a:t>
            </a:r>
            <a:endParaRPr sz="1800">
              <a:solidFill>
                <a:srgbClr val="434343"/>
              </a:solidFill>
              <a:latin typeface="Roboto Light"/>
              <a:ea typeface="Roboto Light"/>
              <a:cs typeface="Roboto Light"/>
              <a:sym typeface="Roboto Light"/>
            </a:endParaRPr>
          </a:p>
          <a:p>
            <a:pPr marL="0" lvl="0" indent="0" algn="l" rtl="0">
              <a:lnSpc>
                <a:spcPct val="100000"/>
              </a:lnSpc>
              <a:spcBef>
                <a:spcPts val="1000"/>
              </a:spcBef>
              <a:spcAft>
                <a:spcPts val="1000"/>
              </a:spcAft>
              <a:buNone/>
            </a:pPr>
            <a:endParaRPr sz="1800">
              <a:solidFill>
                <a:srgbClr val="434343"/>
              </a:solidFill>
              <a:latin typeface="Roboto Light"/>
              <a:ea typeface="Roboto Light"/>
              <a:cs typeface="Roboto Light"/>
              <a:sym typeface="Roboto Light"/>
            </a:endParaRPr>
          </a:p>
        </p:txBody>
      </p:sp>
      <p:sp>
        <p:nvSpPr>
          <p:cNvPr id="1059" name="Google Shape;1059;p97"/>
          <p:cNvSpPr txBox="1"/>
          <p:nvPr/>
        </p:nvSpPr>
        <p:spPr>
          <a:xfrm>
            <a:off x="3297725" y="1027850"/>
            <a:ext cx="3259200" cy="1736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Coordenadas </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Sistema de referencia de coordenadas (o datum)</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100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Incerteza</a:t>
            </a:r>
            <a:endParaRPr sz="1800">
              <a:solidFill>
                <a:srgbClr val="434343"/>
              </a:solidFill>
              <a:latin typeface="Roboto Light"/>
              <a:ea typeface="Roboto Light"/>
              <a:cs typeface="Roboto Light"/>
              <a:sym typeface="Roboto Light"/>
            </a:endParaRPr>
          </a:p>
        </p:txBody>
      </p:sp>
      <p:grpSp>
        <p:nvGrpSpPr>
          <p:cNvPr id="1060" name="Google Shape;1060;p97"/>
          <p:cNvGrpSpPr/>
          <p:nvPr/>
        </p:nvGrpSpPr>
        <p:grpSpPr>
          <a:xfrm>
            <a:off x="6830946" y="1374287"/>
            <a:ext cx="2173386" cy="2723858"/>
            <a:chOff x="6830946" y="1374287"/>
            <a:chExt cx="2173386" cy="2723858"/>
          </a:xfrm>
        </p:grpSpPr>
        <p:pic>
          <p:nvPicPr>
            <p:cNvPr id="1061" name="Google Shape;1061;p97"/>
            <p:cNvPicPr preferRelativeResize="0"/>
            <p:nvPr/>
          </p:nvPicPr>
          <p:blipFill rotWithShape="1">
            <a:blip r:embed="rId4">
              <a:alphaModFix/>
            </a:blip>
            <a:srcRect r="9788" b="20127"/>
            <a:stretch/>
          </p:blipFill>
          <p:spPr>
            <a:xfrm>
              <a:off x="6830946" y="1374287"/>
              <a:ext cx="2173386" cy="2723858"/>
            </a:xfrm>
            <a:prstGeom prst="rect">
              <a:avLst/>
            </a:prstGeom>
            <a:noFill/>
            <a:ln w="19050" cap="flat" cmpd="sng">
              <a:solidFill>
                <a:srgbClr val="373D43"/>
              </a:solidFill>
              <a:prstDash val="solid"/>
              <a:round/>
              <a:headEnd type="none" w="sm" len="sm"/>
              <a:tailEnd type="none" w="sm" len="sm"/>
            </a:ln>
          </p:spPr>
        </p:pic>
        <p:pic>
          <p:nvPicPr>
            <p:cNvPr id="1062" name="Google Shape;1062;p97"/>
            <p:cNvPicPr preferRelativeResize="0"/>
            <p:nvPr/>
          </p:nvPicPr>
          <p:blipFill rotWithShape="1">
            <a:blip r:embed="rId4">
              <a:alphaModFix/>
            </a:blip>
            <a:srcRect l="20197" b="93774"/>
            <a:stretch/>
          </p:blipFill>
          <p:spPr>
            <a:xfrm>
              <a:off x="6856125" y="1392192"/>
              <a:ext cx="1922619" cy="212307"/>
            </a:xfrm>
            <a:prstGeom prst="rect">
              <a:avLst/>
            </a:prstGeom>
            <a:noFill/>
            <a:ln>
              <a:noFill/>
            </a:ln>
          </p:spPr>
        </p:pic>
      </p:grpSp>
      <p:sp>
        <p:nvSpPr>
          <p:cNvPr id="1063" name="Google Shape;1063;p97"/>
          <p:cNvSpPr txBox="1"/>
          <p:nvPr/>
        </p:nvSpPr>
        <p:spPr>
          <a:xfrm>
            <a:off x="6439087" y="4098150"/>
            <a:ext cx="29571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Roboto Light"/>
                <a:ea typeface="Roboto Light"/>
                <a:cs typeface="Roboto Light"/>
                <a:sym typeface="Roboto Light"/>
              </a:rPr>
              <a:t>Chapman AD &amp; Wieczorek JR (2020) </a:t>
            </a:r>
            <a:endParaRPr sz="9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Medium"/>
                <a:ea typeface="Roboto Medium"/>
                <a:cs typeface="Roboto Medium"/>
                <a:sym typeface="Roboto Medium"/>
              </a:rPr>
              <a:t>Georeferencing Best Practices</a:t>
            </a:r>
            <a:r>
              <a:rPr lang="en" sz="800">
                <a:solidFill>
                  <a:schemeClr val="dk1"/>
                </a:solidFill>
                <a:latin typeface="Roboto Light"/>
                <a:ea typeface="Roboto Light"/>
                <a:cs typeface="Roboto Light"/>
                <a:sym typeface="Roboto Light"/>
              </a:rPr>
              <a:t>. </a:t>
            </a:r>
            <a:endParaRPr sz="8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Light"/>
                <a:ea typeface="Roboto Light"/>
                <a:cs typeface="Roboto Light"/>
                <a:sym typeface="Roboto Light"/>
              </a:rPr>
              <a:t>Copenhagen: GBIF Secretariat</a:t>
            </a:r>
            <a:r>
              <a:rPr lang="en" sz="900">
                <a:solidFill>
                  <a:schemeClr val="dk1"/>
                </a:solidFill>
                <a:latin typeface="Roboto Light"/>
                <a:ea typeface="Roboto Light"/>
                <a:cs typeface="Roboto Light"/>
                <a:sym typeface="Roboto Light"/>
              </a:rPr>
              <a:t>. </a:t>
            </a:r>
            <a:r>
              <a:rPr lang="en" sz="900">
                <a:solidFill>
                  <a:srgbClr val="0563C1"/>
                </a:solidFill>
                <a:uFill>
                  <a:noFill/>
                </a:u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https://doi.org/10.15468/doc-gg7h-s853</a:t>
            </a:r>
            <a:endParaRPr sz="900">
              <a:solidFill>
                <a:schemeClr val="dk1"/>
              </a:solidFill>
              <a:latin typeface="Roboto Light"/>
              <a:ea typeface="Roboto Light"/>
              <a:cs typeface="Roboto Light"/>
              <a:sym typeface="Roboto Light"/>
            </a:endParaRPr>
          </a:p>
        </p:txBody>
      </p:sp>
      <p:pic>
        <p:nvPicPr>
          <p:cNvPr id="1064" name="Google Shape;1064;p97"/>
          <p:cNvPicPr preferRelativeResize="0"/>
          <p:nvPr/>
        </p:nvPicPr>
        <p:blipFill rotWithShape="1">
          <a:blip r:embed="rId6">
            <a:alphaModFix/>
          </a:blip>
          <a:srcRect l="13045" t="22526" r="6671" b="18919"/>
          <a:stretch/>
        </p:blipFill>
        <p:spPr>
          <a:xfrm>
            <a:off x="943549" y="1374275"/>
            <a:ext cx="1146225" cy="1181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0"/>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89" name="Google Shape;789;p80"/>
          <p:cNvSpPr txBox="1"/>
          <p:nvPr/>
        </p:nvSpPr>
        <p:spPr>
          <a:xfrm>
            <a:off x="0" y="3967550"/>
            <a:ext cx="3033300" cy="654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800">
                <a:solidFill>
                  <a:schemeClr val="lt1"/>
                </a:solidFill>
                <a:latin typeface="Roboto Thin"/>
                <a:ea typeface="Roboto Thin"/>
                <a:cs typeface="Roboto Thin"/>
                <a:sym typeface="Roboto Thin"/>
              </a:rPr>
              <a:t>Coordenadas</a:t>
            </a:r>
            <a:endParaRPr sz="3800" b="1">
              <a:solidFill>
                <a:schemeClr val="lt1"/>
              </a:solidFill>
              <a:latin typeface="Roboto"/>
              <a:ea typeface="Roboto"/>
              <a:cs typeface="Roboto"/>
              <a:sym typeface="Roboto"/>
            </a:endParaRPr>
          </a:p>
        </p:txBody>
      </p:sp>
      <p:pic>
        <p:nvPicPr>
          <p:cNvPr id="790" name="Google Shape;790;p80"/>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791" name="Google Shape;791;p80"/>
          <p:cNvSpPr txBox="1"/>
          <p:nvPr/>
        </p:nvSpPr>
        <p:spPr>
          <a:xfrm>
            <a:off x="3163304" y="188975"/>
            <a:ext cx="38007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Coordenadas</a:t>
            </a:r>
            <a:endParaRPr sz="2300">
              <a:solidFill>
                <a:srgbClr val="FF7340"/>
              </a:solidFill>
              <a:latin typeface="Roboto Light"/>
              <a:ea typeface="Roboto Light"/>
              <a:cs typeface="Roboto Light"/>
              <a:sym typeface="Roboto Light"/>
            </a:endParaRPr>
          </a:p>
        </p:txBody>
      </p:sp>
      <p:sp>
        <p:nvSpPr>
          <p:cNvPr id="792" name="Google Shape;792;p80"/>
          <p:cNvSpPr txBox="1"/>
          <p:nvPr/>
        </p:nvSpPr>
        <p:spPr>
          <a:xfrm>
            <a:off x="3232675" y="806375"/>
            <a:ext cx="4999500" cy="13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434343"/>
                </a:solidFill>
                <a:latin typeface="Roboto Light"/>
                <a:ea typeface="Roboto Light"/>
                <a:cs typeface="Roboto Light"/>
                <a:sym typeface="Roboto Light"/>
              </a:rPr>
              <a:t>Conjunto de valores que define una posición dentro de un sistema de coordenadas. </a:t>
            </a:r>
            <a:endParaRPr sz="1700">
              <a:solidFill>
                <a:srgbClr val="434343"/>
              </a:solidFill>
              <a:latin typeface="Roboto Light"/>
              <a:ea typeface="Roboto Light"/>
              <a:cs typeface="Roboto Light"/>
              <a:sym typeface="Roboto Light"/>
            </a:endParaRPr>
          </a:p>
          <a:p>
            <a:pPr marL="0" lvl="0" indent="0" algn="l" rtl="0">
              <a:spcBef>
                <a:spcPts val="1000"/>
              </a:spcBef>
              <a:spcAft>
                <a:spcPts val="0"/>
              </a:spcAft>
              <a:buNone/>
            </a:pPr>
            <a:r>
              <a:rPr lang="en" sz="1700">
                <a:solidFill>
                  <a:srgbClr val="434343"/>
                </a:solidFill>
                <a:latin typeface="Roboto Light"/>
                <a:ea typeface="Roboto Light"/>
                <a:cs typeface="Roboto Light"/>
                <a:sym typeface="Roboto Light"/>
              </a:rPr>
              <a:t>Sirven para representar lugares en el </a:t>
            </a:r>
            <a:endParaRPr sz="1700">
              <a:solidFill>
                <a:srgbClr val="434343"/>
              </a:solidFill>
              <a:latin typeface="Roboto Light"/>
              <a:ea typeface="Roboto Light"/>
              <a:cs typeface="Roboto Light"/>
              <a:sym typeface="Roboto Light"/>
            </a:endParaRPr>
          </a:p>
          <a:p>
            <a:pPr marL="0" lvl="0" indent="0" algn="l" rtl="0">
              <a:spcBef>
                <a:spcPts val="0"/>
              </a:spcBef>
              <a:spcAft>
                <a:spcPts val="1000"/>
              </a:spcAft>
              <a:buNone/>
            </a:pPr>
            <a:r>
              <a:rPr lang="en" sz="1700">
                <a:solidFill>
                  <a:srgbClr val="434343"/>
                </a:solidFill>
                <a:latin typeface="Roboto Light"/>
                <a:ea typeface="Roboto Light"/>
                <a:cs typeface="Roboto Light"/>
                <a:sym typeface="Roboto Light"/>
              </a:rPr>
              <a:t>espacio relativos a otros lugares.</a:t>
            </a:r>
            <a:endParaRPr sz="1200"/>
          </a:p>
        </p:txBody>
      </p:sp>
      <p:sp>
        <p:nvSpPr>
          <p:cNvPr id="793" name="Google Shape;793;p80"/>
          <p:cNvSpPr txBox="1"/>
          <p:nvPr/>
        </p:nvSpPr>
        <p:spPr>
          <a:xfrm>
            <a:off x="3337802" y="2518788"/>
            <a:ext cx="20355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rgbClr val="FF7340"/>
                </a:solidFill>
                <a:latin typeface="Roboto Light"/>
                <a:ea typeface="Roboto Light"/>
                <a:cs typeface="Roboto Light"/>
                <a:sym typeface="Roboto Light"/>
              </a:rPr>
              <a:t>Geográficas</a:t>
            </a:r>
            <a:endParaRPr sz="2100">
              <a:solidFill>
                <a:srgbClr val="FF7340"/>
              </a:solidFill>
              <a:latin typeface="Roboto Light"/>
              <a:ea typeface="Roboto Light"/>
              <a:cs typeface="Roboto Light"/>
              <a:sym typeface="Roboto Light"/>
            </a:endParaRPr>
          </a:p>
        </p:txBody>
      </p:sp>
      <p:sp>
        <p:nvSpPr>
          <p:cNvPr id="794" name="Google Shape;794;p80"/>
          <p:cNvSpPr txBox="1"/>
          <p:nvPr/>
        </p:nvSpPr>
        <p:spPr>
          <a:xfrm>
            <a:off x="3509724" y="2913688"/>
            <a:ext cx="1982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700">
                <a:solidFill>
                  <a:srgbClr val="434343"/>
                </a:solidFill>
                <a:latin typeface="Roboto Light"/>
                <a:ea typeface="Roboto Light"/>
                <a:cs typeface="Roboto Light"/>
                <a:sym typeface="Roboto Light"/>
              </a:rPr>
              <a:t>Latitud y Longitud</a:t>
            </a:r>
            <a:endParaRPr sz="1200"/>
          </a:p>
        </p:txBody>
      </p:sp>
      <p:grpSp>
        <p:nvGrpSpPr>
          <p:cNvPr id="795" name="Google Shape;795;p80"/>
          <p:cNvGrpSpPr/>
          <p:nvPr/>
        </p:nvGrpSpPr>
        <p:grpSpPr>
          <a:xfrm>
            <a:off x="6186074" y="2176013"/>
            <a:ext cx="2689675" cy="2433150"/>
            <a:chOff x="5549225" y="2215200"/>
            <a:chExt cx="2689675" cy="2433150"/>
          </a:xfrm>
        </p:grpSpPr>
        <p:grpSp>
          <p:nvGrpSpPr>
            <p:cNvPr id="796" name="Google Shape;796;p80"/>
            <p:cNvGrpSpPr/>
            <p:nvPr/>
          </p:nvGrpSpPr>
          <p:grpSpPr>
            <a:xfrm>
              <a:off x="5549225" y="2215200"/>
              <a:ext cx="2689675" cy="2433150"/>
              <a:chOff x="-178412" y="816529"/>
              <a:chExt cx="4250435" cy="3903032"/>
            </a:xfrm>
          </p:grpSpPr>
          <p:pic>
            <p:nvPicPr>
              <p:cNvPr id="797" name="Google Shape;797;p80"/>
              <p:cNvPicPr preferRelativeResize="0"/>
              <p:nvPr/>
            </p:nvPicPr>
            <p:blipFill rotWithShape="1">
              <a:blip r:embed="rId4">
                <a:alphaModFix/>
              </a:blip>
              <a:srcRect l="11318" t="7668" r="9423" b="7413"/>
              <a:stretch/>
            </p:blipFill>
            <p:spPr>
              <a:xfrm>
                <a:off x="683907" y="1248877"/>
                <a:ext cx="3388117" cy="3470685"/>
              </a:xfrm>
              <a:prstGeom prst="rect">
                <a:avLst/>
              </a:prstGeom>
              <a:noFill/>
              <a:ln>
                <a:noFill/>
              </a:ln>
            </p:spPr>
          </p:pic>
          <p:sp>
            <p:nvSpPr>
              <p:cNvPr id="798" name="Google Shape;798;p80"/>
              <p:cNvSpPr txBox="1"/>
              <p:nvPr/>
            </p:nvSpPr>
            <p:spPr>
              <a:xfrm>
                <a:off x="937541" y="816529"/>
                <a:ext cx="1365900" cy="64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7F7F7F"/>
                    </a:solidFill>
                    <a:latin typeface="Arial"/>
                    <a:ea typeface="Arial"/>
                    <a:cs typeface="Arial"/>
                    <a:sym typeface="Arial"/>
                  </a:rPr>
                  <a:t>Meridiano Greenwich</a:t>
                </a:r>
                <a:endParaRPr sz="1000" b="0" i="0" u="none" strike="noStrike" cap="none">
                  <a:solidFill>
                    <a:srgbClr val="7F7F7F"/>
                  </a:solidFill>
                  <a:latin typeface="Arial"/>
                  <a:ea typeface="Arial"/>
                  <a:cs typeface="Arial"/>
                  <a:sym typeface="Arial"/>
                </a:endParaRPr>
              </a:p>
            </p:txBody>
          </p:sp>
          <p:sp>
            <p:nvSpPr>
              <p:cNvPr id="799" name="Google Shape;799;p80"/>
              <p:cNvSpPr txBox="1"/>
              <p:nvPr/>
            </p:nvSpPr>
            <p:spPr>
              <a:xfrm>
                <a:off x="2706110" y="826799"/>
                <a:ext cx="1365900" cy="64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7F7F7F"/>
                    </a:solidFill>
                    <a:latin typeface="Arial"/>
                    <a:ea typeface="Arial"/>
                    <a:cs typeface="Arial"/>
                    <a:sym typeface="Arial"/>
                  </a:rPr>
                  <a:t>Meridiano local</a:t>
                </a:r>
                <a:endParaRPr sz="1000" b="0" i="0" u="none" strike="noStrike" cap="none">
                  <a:solidFill>
                    <a:srgbClr val="7F7F7F"/>
                  </a:solidFill>
                  <a:latin typeface="Arial"/>
                  <a:ea typeface="Arial"/>
                  <a:cs typeface="Arial"/>
                  <a:sym typeface="Arial"/>
                </a:endParaRPr>
              </a:p>
            </p:txBody>
          </p:sp>
          <p:cxnSp>
            <p:nvCxnSpPr>
              <p:cNvPr id="800" name="Google Shape;800;p80"/>
              <p:cNvCxnSpPr>
                <a:endCxn id="798" idx="2"/>
              </p:cNvCxnSpPr>
              <p:nvPr/>
            </p:nvCxnSpPr>
            <p:spPr>
              <a:xfrm rot="10800000">
                <a:off x="1620491" y="1458529"/>
                <a:ext cx="308700" cy="243600"/>
              </a:xfrm>
              <a:prstGeom prst="straightConnector1">
                <a:avLst/>
              </a:prstGeom>
              <a:noFill/>
              <a:ln w="9525" cap="flat" cmpd="sng">
                <a:solidFill>
                  <a:srgbClr val="7F7F7F"/>
                </a:solidFill>
                <a:prstDash val="solid"/>
                <a:round/>
                <a:headEnd type="none" w="sm" len="sm"/>
                <a:tailEnd type="none" w="sm" len="sm"/>
              </a:ln>
            </p:spPr>
          </p:cxnSp>
          <p:cxnSp>
            <p:nvCxnSpPr>
              <p:cNvPr id="801" name="Google Shape;801;p80"/>
              <p:cNvCxnSpPr>
                <a:endCxn id="799" idx="2"/>
              </p:cNvCxnSpPr>
              <p:nvPr/>
            </p:nvCxnSpPr>
            <p:spPr>
              <a:xfrm rot="10800000" flipH="1">
                <a:off x="2927060" y="1468799"/>
                <a:ext cx="462000" cy="243600"/>
              </a:xfrm>
              <a:prstGeom prst="straightConnector1">
                <a:avLst/>
              </a:prstGeom>
              <a:noFill/>
              <a:ln w="9525" cap="flat" cmpd="sng">
                <a:solidFill>
                  <a:srgbClr val="7F7F7F"/>
                </a:solidFill>
                <a:prstDash val="solid"/>
                <a:round/>
                <a:headEnd type="none" w="sm" len="sm"/>
                <a:tailEnd type="none" w="sm" len="sm"/>
              </a:ln>
            </p:spPr>
          </p:cxnSp>
          <p:sp>
            <p:nvSpPr>
              <p:cNvPr id="802" name="Google Shape;802;p80"/>
              <p:cNvSpPr txBox="1"/>
              <p:nvPr/>
            </p:nvSpPr>
            <p:spPr>
              <a:xfrm>
                <a:off x="-178412" y="3624037"/>
                <a:ext cx="10707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0" i="0" u="none" strike="noStrike" cap="none">
                    <a:solidFill>
                      <a:srgbClr val="7F7F7F"/>
                    </a:solidFill>
                    <a:latin typeface="Arial"/>
                    <a:ea typeface="Arial"/>
                    <a:cs typeface="Arial"/>
                    <a:sym typeface="Arial"/>
                  </a:rPr>
                  <a:t>Ecuador</a:t>
                </a:r>
                <a:endParaRPr sz="1000" b="0" i="0" u="none" strike="noStrike" cap="none">
                  <a:solidFill>
                    <a:srgbClr val="7F7F7F"/>
                  </a:solidFill>
                  <a:latin typeface="Arial"/>
                  <a:ea typeface="Arial"/>
                  <a:cs typeface="Arial"/>
                  <a:sym typeface="Arial"/>
                </a:endParaRPr>
              </a:p>
            </p:txBody>
          </p:sp>
          <p:cxnSp>
            <p:nvCxnSpPr>
              <p:cNvPr id="803" name="Google Shape;803;p80"/>
              <p:cNvCxnSpPr>
                <a:endCxn id="802" idx="3"/>
              </p:cNvCxnSpPr>
              <p:nvPr/>
            </p:nvCxnSpPr>
            <p:spPr>
              <a:xfrm flipH="1">
                <a:off x="892288" y="3387037"/>
                <a:ext cx="339000" cy="390900"/>
              </a:xfrm>
              <a:prstGeom prst="straightConnector1">
                <a:avLst/>
              </a:prstGeom>
              <a:noFill/>
              <a:ln w="9525" cap="flat" cmpd="sng">
                <a:solidFill>
                  <a:srgbClr val="7F7F7F"/>
                </a:solidFill>
                <a:prstDash val="solid"/>
                <a:round/>
                <a:headEnd type="none" w="sm" len="sm"/>
                <a:tailEnd type="none" w="sm" len="sm"/>
              </a:ln>
            </p:spPr>
          </p:cxnSp>
        </p:grpSp>
        <p:sp>
          <p:nvSpPr>
            <p:cNvPr id="804" name="Google Shape;804;p80"/>
            <p:cNvSpPr txBox="1"/>
            <p:nvPr/>
          </p:nvSpPr>
          <p:spPr>
            <a:xfrm>
              <a:off x="7543188" y="3273672"/>
              <a:ext cx="40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B050"/>
                  </a:solidFill>
                  <a:latin typeface="Roboto Light"/>
                  <a:ea typeface="Roboto Light"/>
                  <a:cs typeface="Roboto Light"/>
                  <a:sym typeface="Roboto Light"/>
                </a:rPr>
                <a:t>lat</a:t>
              </a:r>
              <a:endParaRPr>
                <a:solidFill>
                  <a:srgbClr val="00B050"/>
                </a:solidFill>
                <a:latin typeface="Roboto Light"/>
                <a:ea typeface="Roboto Light"/>
                <a:cs typeface="Roboto Light"/>
                <a:sym typeface="Roboto Light"/>
              </a:endParaRPr>
            </a:p>
          </p:txBody>
        </p:sp>
        <p:sp>
          <p:nvSpPr>
            <p:cNvPr id="805" name="Google Shape;805;p80"/>
            <p:cNvSpPr txBox="1"/>
            <p:nvPr/>
          </p:nvSpPr>
          <p:spPr>
            <a:xfrm>
              <a:off x="6905674" y="3913576"/>
              <a:ext cx="5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70C0"/>
                  </a:solidFill>
                  <a:latin typeface="Roboto Light"/>
                  <a:ea typeface="Roboto Light"/>
                  <a:cs typeface="Roboto Light"/>
                  <a:sym typeface="Roboto Light"/>
                </a:rPr>
                <a:t>long</a:t>
              </a:r>
              <a:endParaRPr>
                <a:solidFill>
                  <a:srgbClr val="0070C0"/>
                </a:solidFill>
                <a:latin typeface="Roboto Light"/>
                <a:ea typeface="Roboto Light"/>
                <a:cs typeface="Roboto Light"/>
                <a:sym typeface="Roboto Light"/>
              </a:endParaRPr>
            </a:p>
          </p:txBody>
        </p:sp>
      </p:grpSp>
      <p:pic>
        <p:nvPicPr>
          <p:cNvPr id="806" name="Google Shape;806;p80"/>
          <p:cNvPicPr preferRelativeResize="0"/>
          <p:nvPr/>
        </p:nvPicPr>
        <p:blipFill>
          <a:blip r:embed="rId5">
            <a:alphaModFix/>
          </a:blip>
          <a:stretch>
            <a:fillRect/>
          </a:stretch>
        </p:blipFill>
        <p:spPr>
          <a:xfrm>
            <a:off x="821088" y="2000500"/>
            <a:ext cx="1391119" cy="1359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98"/>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071" name="Google Shape;1071;p98"/>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072" name="Google Shape;1072;p98"/>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73" name="Google Shape;1073;p98"/>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Fuentes de incerteza más comunes:</a:t>
            </a:r>
            <a:endParaRPr sz="2300">
              <a:solidFill>
                <a:srgbClr val="FF7340"/>
              </a:solidFill>
              <a:latin typeface="Roboto Light"/>
              <a:ea typeface="Roboto Light"/>
              <a:cs typeface="Roboto Light"/>
              <a:sym typeface="Roboto Light"/>
            </a:endParaRPr>
          </a:p>
        </p:txBody>
      </p:sp>
      <p:sp>
        <p:nvSpPr>
          <p:cNvPr id="1074" name="Google Shape;1074;p98"/>
          <p:cNvSpPr/>
          <p:nvPr/>
        </p:nvSpPr>
        <p:spPr>
          <a:xfrm>
            <a:off x="3300425" y="854550"/>
            <a:ext cx="5195400" cy="2988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Extensión </a:t>
            </a:r>
            <a:r>
              <a:rPr lang="en" sz="1800">
                <a:solidFill>
                  <a:schemeClr val="dk1"/>
                </a:solidFill>
                <a:latin typeface="Roboto Light"/>
                <a:ea typeface="Roboto Light"/>
                <a:cs typeface="Roboto Light"/>
                <a:sym typeface="Roboto Light"/>
              </a:rPr>
              <a:t>de la localidad</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Datum </a:t>
            </a:r>
            <a:r>
              <a:rPr lang="en" sz="1800">
                <a:solidFill>
                  <a:schemeClr val="dk1"/>
                </a:solidFill>
                <a:latin typeface="Roboto Light"/>
                <a:ea typeface="Roboto Light"/>
                <a:cs typeface="Roboto Light"/>
                <a:sym typeface="Roboto Light"/>
              </a:rPr>
              <a:t>desconocido</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Exactitud </a:t>
            </a:r>
            <a:r>
              <a:rPr lang="en" sz="1800">
                <a:solidFill>
                  <a:schemeClr val="dk1"/>
                </a:solidFill>
                <a:latin typeface="Roboto Light"/>
                <a:ea typeface="Roboto Light"/>
                <a:cs typeface="Roboto Light"/>
                <a:sym typeface="Roboto Light"/>
              </a:rPr>
              <a:t>del GPS</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Precisión</a:t>
            </a:r>
            <a:r>
              <a:rPr lang="en" sz="1800">
                <a:solidFill>
                  <a:schemeClr val="dk1"/>
                </a:solidFill>
                <a:latin typeface="Roboto Light"/>
                <a:ea typeface="Roboto Light"/>
                <a:cs typeface="Roboto Light"/>
                <a:sym typeface="Roboto Light"/>
              </a:rPr>
              <a:t> de las coordenadas</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chemeClr val="dk1"/>
                </a:solidFill>
                <a:latin typeface="Roboto Light"/>
                <a:ea typeface="Roboto Light"/>
                <a:cs typeface="Roboto Light"/>
                <a:sym typeface="Roboto Light"/>
              </a:rPr>
              <a:t>Precisión en las medidas de </a:t>
            </a:r>
            <a:r>
              <a:rPr lang="en" sz="1800">
                <a:solidFill>
                  <a:srgbClr val="FF7340"/>
                </a:solidFill>
                <a:latin typeface="Roboto Light"/>
                <a:ea typeface="Roboto Light"/>
                <a:cs typeface="Roboto Light"/>
                <a:sym typeface="Roboto Light"/>
              </a:rPr>
              <a:t>dirección</a:t>
            </a:r>
            <a:endParaRPr sz="1800">
              <a:solidFill>
                <a:srgbClr val="FF7340"/>
              </a:solidFill>
              <a:latin typeface="Roboto Light"/>
              <a:ea typeface="Roboto Light"/>
              <a:cs typeface="Roboto Light"/>
              <a:sym typeface="Roboto Light"/>
            </a:endParaRPr>
          </a:p>
          <a:p>
            <a:pPr marL="457200" marR="0" lvl="0" indent="-342900" algn="l" rtl="0">
              <a:lnSpc>
                <a:spcPct val="115000"/>
              </a:lnSpc>
              <a:spcBef>
                <a:spcPts val="1000"/>
              </a:spcBef>
              <a:spcAft>
                <a:spcPts val="0"/>
              </a:spcAft>
              <a:buClr>
                <a:srgbClr val="FE916A"/>
              </a:buClr>
              <a:buSzPts val="1800"/>
              <a:buFont typeface="Arial"/>
              <a:buChar char="●"/>
            </a:pPr>
            <a:r>
              <a:rPr lang="en" sz="1800">
                <a:solidFill>
                  <a:schemeClr val="dk1"/>
                </a:solidFill>
                <a:latin typeface="Roboto Light"/>
                <a:ea typeface="Roboto Light"/>
                <a:cs typeface="Roboto Light"/>
                <a:sym typeface="Roboto Light"/>
              </a:rPr>
              <a:t>P</a:t>
            </a:r>
            <a:r>
              <a:rPr lang="en" sz="1800" i="0" u="none" strike="noStrike" cap="none">
                <a:solidFill>
                  <a:schemeClr val="dk1"/>
                </a:solidFill>
                <a:latin typeface="Roboto Light"/>
                <a:ea typeface="Roboto Light"/>
                <a:cs typeface="Roboto Light"/>
                <a:sym typeface="Roboto Light"/>
              </a:rPr>
              <a:t>recisión en las medidas de </a:t>
            </a:r>
            <a:r>
              <a:rPr lang="en" sz="1800" i="0" u="none" strike="noStrike" cap="none">
                <a:solidFill>
                  <a:srgbClr val="FF7340"/>
                </a:solidFill>
                <a:latin typeface="Roboto Light"/>
                <a:ea typeface="Roboto Light"/>
                <a:cs typeface="Roboto Light"/>
                <a:sym typeface="Roboto Light"/>
              </a:rPr>
              <a:t>distancia</a:t>
            </a:r>
            <a:endParaRPr sz="1800" i="0" u="none" strike="noStrike" cap="none">
              <a:solidFill>
                <a:srgbClr val="FF7340"/>
              </a:solidFill>
              <a:latin typeface="Roboto Light"/>
              <a:ea typeface="Roboto Light"/>
              <a:cs typeface="Roboto Light"/>
              <a:sym typeface="Roboto Light"/>
            </a:endParaRPr>
          </a:p>
        </p:txBody>
      </p:sp>
      <p:pic>
        <p:nvPicPr>
          <p:cNvPr id="1075" name="Google Shape;1075;p98"/>
          <p:cNvPicPr preferRelativeResize="0"/>
          <p:nvPr/>
        </p:nvPicPr>
        <p:blipFill>
          <a:blip r:embed="rId4">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99"/>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082" name="Google Shape;1082;p99"/>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083" name="Google Shape;1083;p99"/>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84" name="Google Shape;1084;p99"/>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Fuentes de incerteza más comunes:</a:t>
            </a:r>
            <a:endParaRPr sz="2300">
              <a:solidFill>
                <a:srgbClr val="FF7340"/>
              </a:solidFill>
              <a:latin typeface="Roboto Light"/>
              <a:ea typeface="Roboto Light"/>
              <a:cs typeface="Roboto Light"/>
              <a:sym typeface="Roboto Light"/>
            </a:endParaRPr>
          </a:p>
        </p:txBody>
      </p:sp>
      <p:sp>
        <p:nvSpPr>
          <p:cNvPr id="1085" name="Google Shape;1085;p99"/>
          <p:cNvSpPr/>
          <p:nvPr/>
        </p:nvSpPr>
        <p:spPr>
          <a:xfrm>
            <a:off x="3300425" y="854550"/>
            <a:ext cx="5195400" cy="617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FE916A"/>
              </a:buClr>
              <a:buSzPts val="2000"/>
              <a:buChar char="●"/>
            </a:pPr>
            <a:r>
              <a:rPr lang="en" sz="2000">
                <a:solidFill>
                  <a:srgbClr val="FF7340"/>
                </a:solidFill>
                <a:latin typeface="Roboto Light"/>
                <a:ea typeface="Roboto Light"/>
                <a:cs typeface="Roboto Light"/>
                <a:sym typeface="Roboto Light"/>
              </a:rPr>
              <a:t>Precisión</a:t>
            </a:r>
            <a:r>
              <a:rPr lang="en" sz="2000">
                <a:solidFill>
                  <a:schemeClr val="dk1"/>
                </a:solidFill>
                <a:latin typeface="Roboto Light"/>
                <a:ea typeface="Roboto Light"/>
                <a:cs typeface="Roboto Light"/>
                <a:sym typeface="Roboto Light"/>
              </a:rPr>
              <a:t> de las coordenadas</a:t>
            </a:r>
            <a:endParaRPr sz="2000" i="0" u="none" strike="noStrike" cap="none">
              <a:solidFill>
                <a:srgbClr val="FF7340"/>
              </a:solidFill>
              <a:latin typeface="Roboto Light"/>
              <a:ea typeface="Roboto Light"/>
              <a:cs typeface="Roboto Light"/>
              <a:sym typeface="Roboto Light"/>
            </a:endParaRPr>
          </a:p>
        </p:txBody>
      </p:sp>
      <p:pic>
        <p:nvPicPr>
          <p:cNvPr id="1086" name="Google Shape;1086;p99"/>
          <p:cNvPicPr preferRelativeResize="0"/>
          <p:nvPr/>
        </p:nvPicPr>
        <p:blipFill rotWithShape="1">
          <a:blip r:embed="rId4">
            <a:alphaModFix/>
          </a:blip>
          <a:srcRect l="47172" t="15760" r="24007" b="24038"/>
          <a:stretch/>
        </p:blipFill>
        <p:spPr>
          <a:xfrm>
            <a:off x="5909175" y="1614125"/>
            <a:ext cx="2080199" cy="3053837"/>
          </a:xfrm>
          <a:prstGeom prst="rect">
            <a:avLst/>
          </a:prstGeom>
          <a:noFill/>
          <a:ln>
            <a:noFill/>
          </a:ln>
        </p:spPr>
      </p:pic>
      <p:sp>
        <p:nvSpPr>
          <p:cNvPr id="1087" name="Google Shape;1087;p99"/>
          <p:cNvSpPr txBox="1"/>
          <p:nvPr/>
        </p:nvSpPr>
        <p:spPr>
          <a:xfrm>
            <a:off x="3828975" y="1680100"/>
            <a:ext cx="20802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434343"/>
                </a:solidFill>
                <a:latin typeface="Roboto Light"/>
                <a:ea typeface="Roboto Light"/>
                <a:cs typeface="Roboto Light"/>
                <a:sym typeface="Roboto Light"/>
              </a:rPr>
              <a:t>1. Millonésima de grado</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-42.060001</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-63.927627</a:t>
            </a:r>
            <a:endParaRPr sz="1200">
              <a:solidFill>
                <a:srgbClr val="434343"/>
              </a:solidFill>
              <a:latin typeface="Roboto Light"/>
              <a:ea typeface="Roboto Light"/>
              <a:cs typeface="Roboto Light"/>
              <a:sym typeface="Roboto Light"/>
            </a:endParaRPr>
          </a:p>
          <a:p>
            <a:pPr marL="0" lvl="0" indent="0" algn="l" rtl="0">
              <a:spcBef>
                <a:spcPts val="0"/>
              </a:spcBef>
              <a:spcAft>
                <a:spcPts val="0"/>
              </a:spcAft>
              <a:buNone/>
            </a:pPr>
            <a:endParaRPr sz="120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1200">
                <a:solidFill>
                  <a:srgbClr val="434343"/>
                </a:solidFill>
                <a:latin typeface="Roboto Light"/>
                <a:ea typeface="Roboto Light"/>
                <a:cs typeface="Roboto Light"/>
                <a:sym typeface="Roboto Light"/>
              </a:rPr>
              <a:t>2. Décima de grado</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-42.1</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-63.9</a:t>
            </a:r>
            <a:endParaRPr sz="1200">
              <a:solidFill>
                <a:srgbClr val="434343"/>
              </a:solidFill>
              <a:latin typeface="Roboto Light"/>
              <a:ea typeface="Roboto Light"/>
              <a:cs typeface="Roboto Light"/>
              <a:sym typeface="Roboto Light"/>
            </a:endParaRPr>
          </a:p>
          <a:p>
            <a:pPr marL="0" lvl="0" indent="0" algn="l" rtl="0">
              <a:spcBef>
                <a:spcPts val="0"/>
              </a:spcBef>
              <a:spcAft>
                <a:spcPts val="0"/>
              </a:spcAft>
              <a:buNone/>
            </a:pPr>
            <a:endParaRPr sz="120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1200">
                <a:solidFill>
                  <a:srgbClr val="434343"/>
                </a:solidFill>
                <a:latin typeface="Roboto Light"/>
                <a:ea typeface="Roboto Light"/>
                <a:cs typeface="Roboto Light"/>
                <a:sym typeface="Roboto Light"/>
              </a:rPr>
              <a:t>3. Grado más cercano</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-42</a:t>
            </a:r>
            <a:endParaRPr sz="1200">
              <a:solidFill>
                <a:srgbClr val="434343"/>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434343"/>
                </a:solidFill>
                <a:latin typeface="Roboto Light"/>
                <a:ea typeface="Roboto Light"/>
                <a:cs typeface="Roboto Light"/>
                <a:sym typeface="Roboto Light"/>
              </a:rPr>
              <a:t>-64</a:t>
            </a:r>
            <a:endParaRPr sz="1200">
              <a:solidFill>
                <a:srgbClr val="434343"/>
              </a:solidFill>
              <a:latin typeface="Roboto Light"/>
              <a:ea typeface="Roboto Light"/>
              <a:cs typeface="Roboto Light"/>
              <a:sym typeface="Roboto Light"/>
            </a:endParaRPr>
          </a:p>
        </p:txBody>
      </p:sp>
      <p:pic>
        <p:nvPicPr>
          <p:cNvPr id="1088" name="Google Shape;1088;p99"/>
          <p:cNvPicPr preferRelativeResize="0"/>
          <p:nvPr/>
        </p:nvPicPr>
        <p:blipFill>
          <a:blip r:embed="rId5">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0"/>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095" name="Google Shape;1095;p100"/>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096" name="Google Shape;1096;p100"/>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097" name="Google Shape;1097;p100"/>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Fuentes de incerteza más comunes:</a:t>
            </a:r>
            <a:endParaRPr sz="2300">
              <a:solidFill>
                <a:srgbClr val="FF7340"/>
              </a:solidFill>
              <a:latin typeface="Roboto Light"/>
              <a:ea typeface="Roboto Light"/>
              <a:cs typeface="Roboto Light"/>
              <a:sym typeface="Roboto Light"/>
            </a:endParaRPr>
          </a:p>
        </p:txBody>
      </p:sp>
      <p:sp>
        <p:nvSpPr>
          <p:cNvPr id="1098" name="Google Shape;1098;p100"/>
          <p:cNvSpPr/>
          <p:nvPr/>
        </p:nvSpPr>
        <p:spPr>
          <a:xfrm>
            <a:off x="3300425" y="854550"/>
            <a:ext cx="5195400" cy="617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FE916A"/>
              </a:buClr>
              <a:buSzPts val="2000"/>
              <a:buChar char="●"/>
            </a:pPr>
            <a:r>
              <a:rPr lang="en" sz="2000">
                <a:solidFill>
                  <a:srgbClr val="FF7340"/>
                </a:solidFill>
                <a:latin typeface="Roboto Light"/>
                <a:ea typeface="Roboto Light"/>
                <a:cs typeface="Roboto Light"/>
                <a:sym typeface="Roboto Light"/>
              </a:rPr>
              <a:t>Precisión</a:t>
            </a:r>
            <a:r>
              <a:rPr lang="en" sz="2000">
                <a:solidFill>
                  <a:schemeClr val="dk1"/>
                </a:solidFill>
                <a:latin typeface="Roboto Light"/>
                <a:ea typeface="Roboto Light"/>
                <a:cs typeface="Roboto Light"/>
                <a:sym typeface="Roboto Light"/>
              </a:rPr>
              <a:t> de las coordenadas</a:t>
            </a:r>
            <a:endParaRPr sz="2000" i="0" u="none" strike="noStrike" cap="none">
              <a:solidFill>
                <a:srgbClr val="FF7340"/>
              </a:solidFill>
              <a:latin typeface="Roboto Light"/>
              <a:ea typeface="Roboto Light"/>
              <a:cs typeface="Roboto Light"/>
              <a:sym typeface="Roboto Light"/>
            </a:endParaRPr>
          </a:p>
        </p:txBody>
      </p:sp>
      <p:pic>
        <p:nvPicPr>
          <p:cNvPr id="1099" name="Google Shape;1099;p100"/>
          <p:cNvPicPr preferRelativeResize="0"/>
          <p:nvPr/>
        </p:nvPicPr>
        <p:blipFill rotWithShape="1">
          <a:blip r:embed="rId4">
            <a:alphaModFix/>
          </a:blip>
          <a:srcRect l="12836" t="44369" r="56418" b="10475"/>
          <a:stretch/>
        </p:blipFill>
        <p:spPr>
          <a:xfrm>
            <a:off x="6101825" y="1471950"/>
            <a:ext cx="2317796" cy="3068924"/>
          </a:xfrm>
          <a:prstGeom prst="rect">
            <a:avLst/>
          </a:prstGeom>
          <a:noFill/>
          <a:ln>
            <a:noFill/>
          </a:ln>
        </p:spPr>
      </p:pic>
      <p:sp>
        <p:nvSpPr>
          <p:cNvPr id="1100" name="Google Shape;1100;p100"/>
          <p:cNvSpPr/>
          <p:nvPr/>
        </p:nvSpPr>
        <p:spPr>
          <a:xfrm>
            <a:off x="7608825" y="1724900"/>
            <a:ext cx="214200" cy="264600"/>
          </a:xfrm>
          <a:prstGeom prst="star6">
            <a:avLst>
              <a:gd name="adj" fmla="val 28868"/>
              <a:gd name="hf" fmla="val 115470"/>
            </a:avLst>
          </a:prstGeom>
          <a:solidFill>
            <a:srgbClr val="FF33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00"/>
          <p:cNvSpPr/>
          <p:nvPr/>
        </p:nvSpPr>
        <p:spPr>
          <a:xfrm>
            <a:off x="7285388" y="2840050"/>
            <a:ext cx="214200" cy="264600"/>
          </a:xfrm>
          <a:prstGeom prst="star6">
            <a:avLst>
              <a:gd name="adj" fmla="val 28868"/>
              <a:gd name="hf" fmla="val 115470"/>
            </a:avLst>
          </a:prstGeom>
          <a:solidFill>
            <a:srgbClr val="FF33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00"/>
          <p:cNvSpPr/>
          <p:nvPr/>
        </p:nvSpPr>
        <p:spPr>
          <a:xfrm>
            <a:off x="6564575" y="4276275"/>
            <a:ext cx="214200" cy="264600"/>
          </a:xfrm>
          <a:prstGeom prst="star6">
            <a:avLst>
              <a:gd name="adj" fmla="val 28868"/>
              <a:gd name="hf" fmla="val 115470"/>
            </a:avLst>
          </a:prstGeom>
          <a:solidFill>
            <a:srgbClr val="FF33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00"/>
          <p:cNvSpPr txBox="1"/>
          <p:nvPr/>
        </p:nvSpPr>
        <p:spPr>
          <a:xfrm>
            <a:off x="5405875" y="1669250"/>
            <a:ext cx="3111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1104" name="Google Shape;1104;p100"/>
          <p:cNvSpPr txBox="1"/>
          <p:nvPr/>
        </p:nvSpPr>
        <p:spPr>
          <a:xfrm>
            <a:off x="5290675" y="2752763"/>
            <a:ext cx="5415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45S</a:t>
            </a:r>
            <a:endParaRPr sz="1400" b="0" i="0" u="none" strike="noStrike" cap="none">
              <a:solidFill>
                <a:srgbClr val="000000"/>
              </a:solidFill>
              <a:latin typeface="Arial"/>
              <a:ea typeface="Arial"/>
              <a:cs typeface="Arial"/>
              <a:sym typeface="Arial"/>
            </a:endParaRPr>
          </a:p>
        </p:txBody>
      </p:sp>
      <p:sp>
        <p:nvSpPr>
          <p:cNvPr id="1105" name="Google Shape;1105;p100"/>
          <p:cNvSpPr txBox="1"/>
          <p:nvPr/>
        </p:nvSpPr>
        <p:spPr>
          <a:xfrm>
            <a:off x="5290675" y="4220625"/>
            <a:ext cx="5415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75S</a:t>
            </a:r>
            <a:endParaRPr sz="1400" b="0" i="0" u="none" strike="noStrike" cap="none">
              <a:solidFill>
                <a:srgbClr val="000000"/>
              </a:solidFill>
              <a:latin typeface="Arial"/>
              <a:ea typeface="Arial"/>
              <a:cs typeface="Arial"/>
              <a:sym typeface="Arial"/>
            </a:endParaRPr>
          </a:p>
        </p:txBody>
      </p:sp>
      <p:pic>
        <p:nvPicPr>
          <p:cNvPr id="1106" name="Google Shape;1106;p100"/>
          <p:cNvPicPr preferRelativeResize="0"/>
          <p:nvPr/>
        </p:nvPicPr>
        <p:blipFill rotWithShape="1">
          <a:blip r:embed="rId5">
            <a:alphaModFix/>
          </a:blip>
          <a:srcRect/>
          <a:stretch/>
        </p:blipFill>
        <p:spPr>
          <a:xfrm>
            <a:off x="4466425" y="1509975"/>
            <a:ext cx="753050" cy="656150"/>
          </a:xfrm>
          <a:prstGeom prst="rect">
            <a:avLst/>
          </a:prstGeom>
          <a:noFill/>
          <a:ln>
            <a:noFill/>
          </a:ln>
        </p:spPr>
      </p:pic>
      <p:pic>
        <p:nvPicPr>
          <p:cNvPr id="1107" name="Google Shape;1107;p100"/>
          <p:cNvPicPr preferRelativeResize="0"/>
          <p:nvPr/>
        </p:nvPicPr>
        <p:blipFill rotWithShape="1">
          <a:blip r:embed="rId6">
            <a:alphaModFix/>
          </a:blip>
          <a:srcRect l="9961" r="7373"/>
          <a:stretch/>
        </p:blipFill>
        <p:spPr>
          <a:xfrm>
            <a:off x="4436025" y="2536475"/>
            <a:ext cx="813850" cy="833475"/>
          </a:xfrm>
          <a:prstGeom prst="rect">
            <a:avLst/>
          </a:prstGeom>
          <a:noFill/>
          <a:ln>
            <a:noFill/>
          </a:ln>
        </p:spPr>
      </p:pic>
      <p:pic>
        <p:nvPicPr>
          <p:cNvPr id="1108" name="Google Shape;1108;p100"/>
          <p:cNvPicPr preferRelativeResize="0"/>
          <p:nvPr/>
        </p:nvPicPr>
        <p:blipFill rotWithShape="1">
          <a:blip r:embed="rId7">
            <a:alphaModFix/>
          </a:blip>
          <a:srcRect l="8620" r="6776"/>
          <a:stretch/>
        </p:blipFill>
        <p:spPr>
          <a:xfrm>
            <a:off x="4436025" y="3762375"/>
            <a:ext cx="859450" cy="917900"/>
          </a:xfrm>
          <a:prstGeom prst="rect">
            <a:avLst/>
          </a:prstGeom>
          <a:noFill/>
          <a:ln>
            <a:noFill/>
          </a:ln>
        </p:spPr>
      </p:pic>
      <p:sp>
        <p:nvSpPr>
          <p:cNvPr id="1109" name="Google Shape;1109;p100"/>
          <p:cNvSpPr txBox="1"/>
          <p:nvPr/>
        </p:nvSpPr>
        <p:spPr>
          <a:xfrm>
            <a:off x="3598850" y="1669250"/>
            <a:ext cx="9759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000000"/>
                </a:solidFill>
                <a:latin typeface="Arial"/>
                <a:ea typeface="Arial"/>
                <a:cs typeface="Arial"/>
                <a:sym typeface="Arial"/>
              </a:rPr>
              <a:t>78.6 km</a:t>
            </a:r>
            <a:endParaRPr sz="1300" b="0" i="0" u="none" strike="noStrike" cap="none">
              <a:solidFill>
                <a:srgbClr val="000000"/>
              </a:solidFill>
              <a:latin typeface="Arial"/>
              <a:ea typeface="Arial"/>
              <a:cs typeface="Arial"/>
              <a:sym typeface="Arial"/>
            </a:endParaRPr>
          </a:p>
        </p:txBody>
      </p:sp>
      <p:sp>
        <p:nvSpPr>
          <p:cNvPr id="1110" name="Google Shape;1110;p100"/>
          <p:cNvSpPr txBox="1"/>
          <p:nvPr/>
        </p:nvSpPr>
        <p:spPr>
          <a:xfrm>
            <a:off x="3598850" y="2752775"/>
            <a:ext cx="9759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000000"/>
                </a:solidFill>
                <a:latin typeface="Arial"/>
                <a:ea typeface="Arial"/>
                <a:cs typeface="Arial"/>
                <a:sym typeface="Arial"/>
              </a:rPr>
              <a:t>68.0 km</a:t>
            </a:r>
            <a:endParaRPr sz="1300" b="0" i="0" u="none" strike="noStrike" cap="none">
              <a:solidFill>
                <a:srgbClr val="000000"/>
              </a:solidFill>
              <a:latin typeface="Arial"/>
              <a:ea typeface="Arial"/>
              <a:cs typeface="Arial"/>
              <a:sym typeface="Arial"/>
            </a:endParaRPr>
          </a:p>
        </p:txBody>
      </p:sp>
      <p:sp>
        <p:nvSpPr>
          <p:cNvPr id="1111" name="Google Shape;1111;p100"/>
          <p:cNvSpPr txBox="1"/>
          <p:nvPr/>
        </p:nvSpPr>
        <p:spPr>
          <a:xfrm>
            <a:off x="3598850" y="4037175"/>
            <a:ext cx="975900" cy="3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000000"/>
                </a:solidFill>
                <a:latin typeface="Arial"/>
                <a:ea typeface="Arial"/>
                <a:cs typeface="Arial"/>
                <a:sym typeface="Arial"/>
              </a:rPr>
              <a:t>57.3 km</a:t>
            </a:r>
            <a:endParaRPr sz="1300" b="0" i="0" u="none" strike="noStrike" cap="none">
              <a:solidFill>
                <a:srgbClr val="000000"/>
              </a:solidFill>
              <a:latin typeface="Arial"/>
              <a:ea typeface="Arial"/>
              <a:cs typeface="Arial"/>
              <a:sym typeface="Arial"/>
            </a:endParaRPr>
          </a:p>
        </p:txBody>
      </p:sp>
      <p:cxnSp>
        <p:nvCxnSpPr>
          <p:cNvPr id="1112" name="Google Shape;1112;p100"/>
          <p:cNvCxnSpPr/>
          <p:nvPr/>
        </p:nvCxnSpPr>
        <p:spPr>
          <a:xfrm rot="10800000">
            <a:off x="5749275" y="1852700"/>
            <a:ext cx="360300" cy="9000"/>
          </a:xfrm>
          <a:prstGeom prst="straightConnector1">
            <a:avLst/>
          </a:prstGeom>
          <a:noFill/>
          <a:ln w="28575" cap="flat" cmpd="sng">
            <a:solidFill>
              <a:srgbClr val="FF0000"/>
            </a:solidFill>
            <a:prstDash val="solid"/>
            <a:round/>
            <a:headEnd type="none" w="sm" len="sm"/>
            <a:tailEnd type="triangle" w="med" len="med"/>
          </a:ln>
        </p:spPr>
      </p:cxnSp>
      <p:cxnSp>
        <p:nvCxnSpPr>
          <p:cNvPr id="1113" name="Google Shape;1113;p100"/>
          <p:cNvCxnSpPr/>
          <p:nvPr/>
        </p:nvCxnSpPr>
        <p:spPr>
          <a:xfrm rot="10800000">
            <a:off x="5749263" y="2967850"/>
            <a:ext cx="360300" cy="9000"/>
          </a:xfrm>
          <a:prstGeom prst="straightConnector1">
            <a:avLst/>
          </a:prstGeom>
          <a:noFill/>
          <a:ln w="28575" cap="flat" cmpd="sng">
            <a:solidFill>
              <a:srgbClr val="FF0000"/>
            </a:solidFill>
            <a:prstDash val="solid"/>
            <a:round/>
            <a:headEnd type="none" w="sm" len="sm"/>
            <a:tailEnd type="triangle" w="med" len="med"/>
          </a:ln>
        </p:spPr>
      </p:cxnSp>
      <p:cxnSp>
        <p:nvCxnSpPr>
          <p:cNvPr id="1114" name="Google Shape;1114;p100"/>
          <p:cNvCxnSpPr/>
          <p:nvPr/>
        </p:nvCxnSpPr>
        <p:spPr>
          <a:xfrm rot="10800000">
            <a:off x="5749875" y="4409500"/>
            <a:ext cx="360300" cy="9000"/>
          </a:xfrm>
          <a:prstGeom prst="straightConnector1">
            <a:avLst/>
          </a:prstGeom>
          <a:noFill/>
          <a:ln w="28575" cap="flat" cmpd="sng">
            <a:solidFill>
              <a:srgbClr val="FF0000"/>
            </a:solidFill>
            <a:prstDash val="solid"/>
            <a:round/>
            <a:headEnd type="none" w="sm" len="sm"/>
            <a:tailEnd type="triangle" w="med" len="med"/>
          </a:ln>
        </p:spPr>
      </p:cxnSp>
      <p:pic>
        <p:nvPicPr>
          <p:cNvPr id="1115" name="Google Shape;1115;p100"/>
          <p:cNvPicPr preferRelativeResize="0"/>
          <p:nvPr/>
        </p:nvPicPr>
        <p:blipFill>
          <a:blip r:embed="rId8">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01"/>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22" name="Google Shape;1122;p101"/>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23" name="Google Shape;1123;p101"/>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24" name="Google Shape;1124;p101"/>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Fuentes de incerteza más comunes:</a:t>
            </a:r>
            <a:endParaRPr sz="2300">
              <a:solidFill>
                <a:srgbClr val="FF7340"/>
              </a:solidFill>
              <a:latin typeface="Roboto Light"/>
              <a:ea typeface="Roboto Light"/>
              <a:cs typeface="Roboto Light"/>
              <a:sym typeface="Roboto Light"/>
            </a:endParaRPr>
          </a:p>
        </p:txBody>
      </p:sp>
      <p:sp>
        <p:nvSpPr>
          <p:cNvPr id="1125" name="Google Shape;1125;p101"/>
          <p:cNvSpPr/>
          <p:nvPr/>
        </p:nvSpPr>
        <p:spPr>
          <a:xfrm>
            <a:off x="3300425" y="854550"/>
            <a:ext cx="5195400" cy="617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FE916A"/>
              </a:buClr>
              <a:buSzPts val="2000"/>
              <a:buChar char="●"/>
            </a:pPr>
            <a:r>
              <a:rPr lang="en" sz="2000">
                <a:solidFill>
                  <a:schemeClr val="dk1"/>
                </a:solidFill>
                <a:latin typeface="Roboto Light"/>
                <a:ea typeface="Roboto Light"/>
                <a:cs typeface="Roboto Light"/>
                <a:sym typeface="Roboto Light"/>
              </a:rPr>
              <a:t>Precisión en las medidas de </a:t>
            </a:r>
            <a:r>
              <a:rPr lang="en" sz="2000">
                <a:solidFill>
                  <a:srgbClr val="FF7340"/>
                </a:solidFill>
                <a:latin typeface="Roboto Light"/>
                <a:ea typeface="Roboto Light"/>
                <a:cs typeface="Roboto Light"/>
                <a:sym typeface="Roboto Light"/>
              </a:rPr>
              <a:t>dirección</a:t>
            </a:r>
            <a:endParaRPr sz="2000" i="0" u="none" strike="noStrike" cap="none">
              <a:solidFill>
                <a:srgbClr val="FF7340"/>
              </a:solidFill>
              <a:latin typeface="Roboto Light"/>
              <a:ea typeface="Roboto Light"/>
              <a:cs typeface="Roboto Light"/>
              <a:sym typeface="Roboto Light"/>
            </a:endParaRPr>
          </a:p>
        </p:txBody>
      </p:sp>
      <p:pic>
        <p:nvPicPr>
          <p:cNvPr id="1126" name="Google Shape;1126;p101"/>
          <p:cNvPicPr preferRelativeResize="0"/>
          <p:nvPr/>
        </p:nvPicPr>
        <p:blipFill>
          <a:blip r:embed="rId4">
            <a:alphaModFix/>
          </a:blip>
          <a:stretch>
            <a:fillRect/>
          </a:stretch>
        </p:blipFill>
        <p:spPr>
          <a:xfrm>
            <a:off x="4688838" y="1804062"/>
            <a:ext cx="2755376" cy="2673963"/>
          </a:xfrm>
          <a:prstGeom prst="rect">
            <a:avLst/>
          </a:prstGeom>
          <a:noFill/>
          <a:ln>
            <a:noFill/>
          </a:ln>
        </p:spPr>
      </p:pic>
      <p:pic>
        <p:nvPicPr>
          <p:cNvPr id="1127" name="Google Shape;1127;p101"/>
          <p:cNvPicPr preferRelativeResize="0"/>
          <p:nvPr/>
        </p:nvPicPr>
        <p:blipFill>
          <a:blip r:embed="rId5">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02"/>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34" name="Google Shape;1134;p102"/>
          <p:cNvSpPr txBox="1"/>
          <p:nvPr/>
        </p:nvSpPr>
        <p:spPr>
          <a:xfrm>
            <a:off x="76200" y="3071825"/>
            <a:ext cx="2799000" cy="1618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35" name="Google Shape;1135;p102"/>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36" name="Google Shape;1136;p102"/>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Fuentes de incerteza más comunes:</a:t>
            </a:r>
            <a:endParaRPr sz="2300">
              <a:solidFill>
                <a:srgbClr val="FF7340"/>
              </a:solidFill>
              <a:latin typeface="Roboto Light"/>
              <a:ea typeface="Roboto Light"/>
              <a:cs typeface="Roboto Light"/>
              <a:sym typeface="Roboto Light"/>
            </a:endParaRPr>
          </a:p>
        </p:txBody>
      </p:sp>
      <p:sp>
        <p:nvSpPr>
          <p:cNvPr id="1137" name="Google Shape;1137;p102"/>
          <p:cNvSpPr/>
          <p:nvPr/>
        </p:nvSpPr>
        <p:spPr>
          <a:xfrm>
            <a:off x="3300425" y="854550"/>
            <a:ext cx="5195400" cy="2685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Extensión </a:t>
            </a:r>
            <a:r>
              <a:rPr lang="en" sz="1800">
                <a:solidFill>
                  <a:schemeClr val="dk1"/>
                </a:solidFill>
                <a:latin typeface="Roboto Light"/>
                <a:ea typeface="Roboto Light"/>
                <a:cs typeface="Roboto Light"/>
                <a:sym typeface="Roboto Light"/>
              </a:rPr>
              <a:t>de la localidad</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Datum </a:t>
            </a:r>
            <a:r>
              <a:rPr lang="en" sz="1800">
                <a:solidFill>
                  <a:schemeClr val="dk1"/>
                </a:solidFill>
                <a:latin typeface="Roboto Light"/>
                <a:ea typeface="Roboto Light"/>
                <a:cs typeface="Roboto Light"/>
                <a:sym typeface="Roboto Light"/>
              </a:rPr>
              <a:t>desconocido</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Exactitud </a:t>
            </a:r>
            <a:r>
              <a:rPr lang="en" sz="1800">
                <a:solidFill>
                  <a:schemeClr val="dk1"/>
                </a:solidFill>
                <a:latin typeface="Roboto Light"/>
                <a:ea typeface="Roboto Light"/>
                <a:cs typeface="Roboto Light"/>
                <a:sym typeface="Roboto Light"/>
              </a:rPr>
              <a:t>del GPS</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rgbClr val="FF7340"/>
                </a:solidFill>
                <a:latin typeface="Roboto Light"/>
                <a:ea typeface="Roboto Light"/>
                <a:cs typeface="Roboto Light"/>
                <a:sym typeface="Roboto Light"/>
              </a:rPr>
              <a:t>Precisión</a:t>
            </a:r>
            <a:r>
              <a:rPr lang="en" sz="1800">
                <a:solidFill>
                  <a:schemeClr val="dk1"/>
                </a:solidFill>
                <a:latin typeface="Roboto Light"/>
                <a:ea typeface="Roboto Light"/>
                <a:cs typeface="Roboto Light"/>
                <a:sym typeface="Roboto Light"/>
              </a:rPr>
              <a:t> de las coordenadas</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1000"/>
              </a:spcBef>
              <a:spcAft>
                <a:spcPts val="0"/>
              </a:spcAft>
              <a:buClr>
                <a:srgbClr val="FE916A"/>
              </a:buClr>
              <a:buSzPts val="1800"/>
              <a:buChar char="●"/>
            </a:pPr>
            <a:r>
              <a:rPr lang="en" sz="1800">
                <a:solidFill>
                  <a:schemeClr val="dk1"/>
                </a:solidFill>
                <a:latin typeface="Roboto Light"/>
                <a:ea typeface="Roboto Light"/>
                <a:cs typeface="Roboto Light"/>
                <a:sym typeface="Roboto Light"/>
              </a:rPr>
              <a:t>Precisión en las medidas de </a:t>
            </a:r>
            <a:r>
              <a:rPr lang="en" sz="1800">
                <a:solidFill>
                  <a:srgbClr val="FF7340"/>
                </a:solidFill>
                <a:latin typeface="Roboto Light"/>
                <a:ea typeface="Roboto Light"/>
                <a:cs typeface="Roboto Light"/>
                <a:sym typeface="Roboto Light"/>
              </a:rPr>
              <a:t>dirección</a:t>
            </a:r>
            <a:endParaRPr sz="1800">
              <a:solidFill>
                <a:srgbClr val="FF7340"/>
              </a:solidFill>
              <a:latin typeface="Roboto Light"/>
              <a:ea typeface="Roboto Light"/>
              <a:cs typeface="Roboto Light"/>
              <a:sym typeface="Roboto Light"/>
            </a:endParaRPr>
          </a:p>
          <a:p>
            <a:pPr marL="457200" marR="0" lvl="0" indent="-342900" algn="l" rtl="0">
              <a:lnSpc>
                <a:spcPct val="115000"/>
              </a:lnSpc>
              <a:spcBef>
                <a:spcPts val="1000"/>
              </a:spcBef>
              <a:spcAft>
                <a:spcPts val="0"/>
              </a:spcAft>
              <a:buClr>
                <a:srgbClr val="FE916A"/>
              </a:buClr>
              <a:buSzPts val="1800"/>
              <a:buFont typeface="Arial"/>
              <a:buChar char="●"/>
            </a:pPr>
            <a:r>
              <a:rPr lang="en" sz="1800">
                <a:solidFill>
                  <a:schemeClr val="dk1"/>
                </a:solidFill>
                <a:latin typeface="Roboto Light"/>
                <a:ea typeface="Roboto Light"/>
                <a:cs typeface="Roboto Light"/>
                <a:sym typeface="Roboto Light"/>
              </a:rPr>
              <a:t>P</a:t>
            </a:r>
            <a:r>
              <a:rPr lang="en" sz="1800" i="0" u="none" strike="noStrike" cap="none">
                <a:solidFill>
                  <a:schemeClr val="dk1"/>
                </a:solidFill>
                <a:latin typeface="Roboto Light"/>
                <a:ea typeface="Roboto Light"/>
                <a:cs typeface="Roboto Light"/>
                <a:sym typeface="Roboto Light"/>
              </a:rPr>
              <a:t>recisión en las medidas de </a:t>
            </a:r>
            <a:r>
              <a:rPr lang="en" sz="1800" i="0" u="none" strike="noStrike" cap="none">
                <a:solidFill>
                  <a:srgbClr val="FF7340"/>
                </a:solidFill>
                <a:latin typeface="Roboto Light"/>
                <a:ea typeface="Roboto Light"/>
                <a:cs typeface="Roboto Light"/>
                <a:sym typeface="Roboto Light"/>
              </a:rPr>
              <a:t>distancia</a:t>
            </a:r>
            <a:endParaRPr sz="1800" i="0" u="none" strike="noStrike" cap="none">
              <a:solidFill>
                <a:srgbClr val="FF7340"/>
              </a:solidFill>
              <a:latin typeface="Roboto Light"/>
              <a:ea typeface="Roboto Light"/>
              <a:cs typeface="Roboto Light"/>
              <a:sym typeface="Roboto Light"/>
            </a:endParaRPr>
          </a:p>
        </p:txBody>
      </p:sp>
      <p:sp>
        <p:nvSpPr>
          <p:cNvPr id="1138" name="Google Shape;1138;p102"/>
          <p:cNvSpPr txBox="1"/>
          <p:nvPr/>
        </p:nvSpPr>
        <p:spPr>
          <a:xfrm>
            <a:off x="4571996" y="3625850"/>
            <a:ext cx="26115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b="1">
                <a:solidFill>
                  <a:srgbClr val="FF7340"/>
                </a:solidFill>
                <a:latin typeface="Roboto"/>
                <a:ea typeface="Roboto"/>
                <a:cs typeface="Roboto"/>
                <a:sym typeface="Roboto"/>
              </a:rPr>
              <a:t>Incerteza global</a:t>
            </a:r>
            <a:endParaRPr sz="2300" b="1">
              <a:solidFill>
                <a:srgbClr val="FF7340"/>
              </a:solidFill>
              <a:latin typeface="Roboto"/>
              <a:ea typeface="Roboto"/>
              <a:cs typeface="Roboto"/>
              <a:sym typeface="Roboto"/>
            </a:endParaRPr>
          </a:p>
        </p:txBody>
      </p:sp>
      <p:sp>
        <p:nvSpPr>
          <p:cNvPr id="1139" name="Google Shape;1139;p102"/>
          <p:cNvSpPr/>
          <p:nvPr/>
        </p:nvSpPr>
        <p:spPr>
          <a:xfrm>
            <a:off x="3520613" y="4162937"/>
            <a:ext cx="5104800" cy="40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 sz="1800">
                <a:solidFill>
                  <a:schemeClr val="dk1"/>
                </a:solidFill>
                <a:latin typeface="Roboto Light"/>
                <a:ea typeface="Roboto Light"/>
                <a:cs typeface="Roboto Light"/>
                <a:sym typeface="Roboto Light"/>
              </a:rPr>
              <a:t>En Darwin Core: coordinateUncertaintyInMeters</a:t>
            </a:r>
            <a:endParaRPr sz="1800" i="0" u="none" strike="noStrike" cap="none">
              <a:solidFill>
                <a:srgbClr val="FF7340"/>
              </a:solidFill>
              <a:latin typeface="Roboto Light"/>
              <a:ea typeface="Roboto Light"/>
              <a:cs typeface="Roboto Light"/>
              <a:sym typeface="Roboto Light"/>
            </a:endParaRPr>
          </a:p>
        </p:txBody>
      </p:sp>
      <p:pic>
        <p:nvPicPr>
          <p:cNvPr id="1140" name="Google Shape;1140;p102"/>
          <p:cNvPicPr preferRelativeResize="0"/>
          <p:nvPr/>
        </p:nvPicPr>
        <p:blipFill>
          <a:blip r:embed="rId4">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03"/>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47" name="Google Shape;1147;p103"/>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48" name="Google Shape;1148;p103"/>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49" name="Google Shape;1149;p103"/>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Cálculo de incerteza global</a:t>
            </a:r>
            <a:endParaRPr sz="2300">
              <a:solidFill>
                <a:srgbClr val="FF7340"/>
              </a:solidFill>
              <a:latin typeface="Roboto Light"/>
              <a:ea typeface="Roboto Light"/>
              <a:cs typeface="Roboto Light"/>
              <a:sym typeface="Roboto Light"/>
            </a:endParaRPr>
          </a:p>
        </p:txBody>
      </p:sp>
      <p:pic>
        <p:nvPicPr>
          <p:cNvPr id="1150" name="Google Shape;1150;p103"/>
          <p:cNvPicPr preferRelativeResize="0"/>
          <p:nvPr/>
        </p:nvPicPr>
        <p:blipFill>
          <a:blip r:embed="rId4">
            <a:alphaModFix/>
          </a:blip>
          <a:stretch>
            <a:fillRect/>
          </a:stretch>
        </p:blipFill>
        <p:spPr>
          <a:xfrm>
            <a:off x="3094192" y="2361767"/>
            <a:ext cx="5957625" cy="2207717"/>
          </a:xfrm>
          <a:prstGeom prst="rect">
            <a:avLst/>
          </a:prstGeom>
          <a:noFill/>
          <a:ln>
            <a:noFill/>
          </a:ln>
        </p:spPr>
      </p:pic>
      <p:sp>
        <p:nvSpPr>
          <p:cNvPr id="1151" name="Google Shape;1151;p103"/>
          <p:cNvSpPr/>
          <p:nvPr/>
        </p:nvSpPr>
        <p:spPr>
          <a:xfrm>
            <a:off x="3409225" y="1049200"/>
            <a:ext cx="1878300" cy="617400"/>
          </a:xfrm>
          <a:prstGeom prst="rect">
            <a:avLst/>
          </a:prstGeom>
          <a:noFill/>
          <a:ln>
            <a:noFill/>
          </a:ln>
        </p:spPr>
        <p:txBody>
          <a:bodyPr spcFirstLastPara="1" wrap="square" lIns="91425" tIns="91425" rIns="91425" bIns="91425" anchor="t" anchorCtr="0">
            <a:noAutofit/>
          </a:bodyPr>
          <a:lstStyle/>
          <a:p>
            <a:pPr marL="342900" lvl="0" indent="-285750" algn="l" rtl="0">
              <a:lnSpc>
                <a:spcPct val="100000"/>
              </a:lnSpc>
              <a:spcBef>
                <a:spcPts val="0"/>
              </a:spcBef>
              <a:spcAft>
                <a:spcPts val="1000"/>
              </a:spcAft>
              <a:buClr>
                <a:srgbClr val="FE916A"/>
              </a:buClr>
              <a:buSzPts val="1800"/>
              <a:buChar char="●"/>
            </a:pPr>
            <a:r>
              <a:rPr lang="en" sz="1800">
                <a:solidFill>
                  <a:schemeClr val="dk1"/>
                </a:solidFill>
                <a:latin typeface="Roboto Light"/>
                <a:ea typeface="Roboto Light"/>
                <a:cs typeface="Roboto Light"/>
                <a:sym typeface="Roboto Light"/>
              </a:rPr>
              <a:t>Depende de:</a:t>
            </a:r>
            <a:endParaRPr sz="1800" i="0" u="none" strike="noStrike" cap="none">
              <a:solidFill>
                <a:srgbClr val="FF7340"/>
              </a:solidFill>
              <a:latin typeface="Roboto Light"/>
              <a:ea typeface="Roboto Light"/>
              <a:cs typeface="Roboto Light"/>
              <a:sym typeface="Roboto Light"/>
            </a:endParaRPr>
          </a:p>
        </p:txBody>
      </p:sp>
      <p:sp>
        <p:nvSpPr>
          <p:cNvPr id="1152" name="Google Shape;1152;p103"/>
          <p:cNvSpPr/>
          <p:nvPr/>
        </p:nvSpPr>
        <p:spPr>
          <a:xfrm>
            <a:off x="4959575" y="1047400"/>
            <a:ext cx="4109700" cy="873900"/>
          </a:xfrm>
          <a:prstGeom prst="rect">
            <a:avLst/>
          </a:prstGeom>
          <a:noFill/>
          <a:ln>
            <a:noFill/>
          </a:ln>
        </p:spPr>
        <p:txBody>
          <a:bodyPr spcFirstLastPara="1" wrap="square" lIns="91425" tIns="91425" rIns="91425" bIns="91425" anchor="t" anchorCtr="0">
            <a:noAutofit/>
          </a:bodyPr>
          <a:lstStyle/>
          <a:p>
            <a:pPr marL="571500" lvl="1" indent="-171450" algn="l" rtl="0">
              <a:lnSpc>
                <a:spcPct val="100000"/>
              </a:lnSpc>
              <a:spcBef>
                <a:spcPts val="0"/>
              </a:spcBef>
              <a:spcAft>
                <a:spcPts val="0"/>
              </a:spcAft>
              <a:buClr>
                <a:srgbClr val="FE916A"/>
              </a:buClr>
              <a:buSzPts val="1800"/>
              <a:buChar char="○"/>
            </a:pPr>
            <a:r>
              <a:rPr lang="en" sz="1800">
                <a:solidFill>
                  <a:schemeClr val="dk1"/>
                </a:solidFill>
                <a:latin typeface="Roboto Light"/>
                <a:ea typeface="Roboto Light"/>
                <a:cs typeface="Roboto Light"/>
                <a:sym typeface="Roboto Light"/>
              </a:rPr>
              <a:t>tipo de localidad</a:t>
            </a:r>
            <a:endParaRPr sz="1800">
              <a:solidFill>
                <a:schemeClr val="dk1"/>
              </a:solidFill>
              <a:latin typeface="Roboto Light"/>
              <a:ea typeface="Roboto Light"/>
              <a:cs typeface="Roboto Light"/>
              <a:sym typeface="Roboto Light"/>
            </a:endParaRPr>
          </a:p>
          <a:p>
            <a:pPr marL="571500" lvl="1" indent="-171450" algn="l" rtl="0">
              <a:lnSpc>
                <a:spcPct val="100000"/>
              </a:lnSpc>
              <a:spcBef>
                <a:spcPts val="1000"/>
              </a:spcBef>
              <a:spcAft>
                <a:spcPts val="1000"/>
              </a:spcAft>
              <a:buClr>
                <a:srgbClr val="FE916A"/>
              </a:buClr>
              <a:buSzPts val="1800"/>
              <a:buChar char="○"/>
            </a:pPr>
            <a:r>
              <a:rPr lang="en" sz="1800">
                <a:solidFill>
                  <a:schemeClr val="dk1"/>
                </a:solidFill>
                <a:latin typeface="Roboto Light"/>
                <a:ea typeface="Roboto Light"/>
                <a:cs typeface="Roboto Light"/>
                <a:sym typeface="Roboto Light"/>
              </a:rPr>
              <a:t>método de georreferenciación</a:t>
            </a:r>
            <a:r>
              <a:rPr lang="en" sz="1800" i="0" u="none" strike="noStrike" cap="none">
                <a:solidFill>
                  <a:schemeClr val="dk1"/>
                </a:solidFill>
                <a:latin typeface="Roboto Light"/>
                <a:ea typeface="Roboto Light"/>
                <a:cs typeface="Roboto Light"/>
                <a:sym typeface="Roboto Light"/>
              </a:rPr>
              <a:t> </a:t>
            </a:r>
            <a:endParaRPr sz="1800" i="0" u="none" strike="noStrike" cap="none">
              <a:solidFill>
                <a:srgbClr val="FF7340"/>
              </a:solidFill>
              <a:latin typeface="Roboto Light"/>
              <a:ea typeface="Roboto Light"/>
              <a:cs typeface="Roboto Light"/>
              <a:sym typeface="Roboto Light"/>
            </a:endParaRPr>
          </a:p>
        </p:txBody>
      </p:sp>
      <p:pic>
        <p:nvPicPr>
          <p:cNvPr id="1153" name="Google Shape;1153;p103"/>
          <p:cNvPicPr preferRelativeResize="0"/>
          <p:nvPr/>
        </p:nvPicPr>
        <p:blipFill>
          <a:blip r:embed="rId5">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04"/>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60" name="Google Shape;1160;p104"/>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61" name="Google Shape;1161;p104"/>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62" name="Google Shape;1162;p104"/>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Cálculo de incerteza global</a:t>
            </a:r>
            <a:endParaRPr sz="2300">
              <a:solidFill>
                <a:srgbClr val="FF7340"/>
              </a:solidFill>
              <a:latin typeface="Roboto Light"/>
              <a:ea typeface="Roboto Light"/>
              <a:cs typeface="Roboto Light"/>
              <a:sym typeface="Roboto Light"/>
            </a:endParaRPr>
          </a:p>
        </p:txBody>
      </p:sp>
      <p:sp>
        <p:nvSpPr>
          <p:cNvPr id="1163" name="Google Shape;1163;p104"/>
          <p:cNvSpPr/>
          <p:nvPr/>
        </p:nvSpPr>
        <p:spPr>
          <a:xfrm>
            <a:off x="3423900" y="857975"/>
            <a:ext cx="3939900" cy="535200"/>
          </a:xfrm>
          <a:prstGeom prst="rect">
            <a:avLst/>
          </a:prstGeom>
          <a:noFill/>
          <a:ln>
            <a:noFill/>
          </a:ln>
        </p:spPr>
        <p:txBody>
          <a:bodyPr spcFirstLastPara="1" wrap="square" lIns="91425" tIns="91425" rIns="91425" bIns="91425" anchor="t" anchorCtr="0">
            <a:noAutofit/>
          </a:bodyPr>
          <a:lstStyle/>
          <a:p>
            <a:pPr marL="342900" lvl="0" indent="-285750" algn="l" rtl="0">
              <a:lnSpc>
                <a:spcPct val="100000"/>
              </a:lnSpc>
              <a:spcBef>
                <a:spcPts val="0"/>
              </a:spcBef>
              <a:spcAft>
                <a:spcPts val="1000"/>
              </a:spcAft>
              <a:buClr>
                <a:srgbClr val="FE916A"/>
              </a:buClr>
              <a:buSzPts val="1800"/>
              <a:buChar char="●"/>
            </a:pPr>
            <a:r>
              <a:rPr lang="en" sz="1800">
                <a:solidFill>
                  <a:schemeClr val="dk1"/>
                </a:solidFill>
                <a:latin typeface="Roboto Light"/>
                <a:ea typeface="Roboto Light"/>
                <a:cs typeface="Roboto Light"/>
                <a:sym typeface="Roboto Light"/>
              </a:rPr>
              <a:t>Con el método del punto-radio</a:t>
            </a:r>
            <a:endParaRPr sz="1800" i="0" u="none" strike="noStrike" cap="none">
              <a:solidFill>
                <a:srgbClr val="FF7340"/>
              </a:solidFill>
              <a:latin typeface="Roboto Light"/>
              <a:ea typeface="Roboto Light"/>
              <a:cs typeface="Roboto Light"/>
              <a:sym typeface="Roboto Light"/>
            </a:endParaRPr>
          </a:p>
        </p:txBody>
      </p:sp>
      <p:pic>
        <p:nvPicPr>
          <p:cNvPr id="1164" name="Google Shape;1164;p104"/>
          <p:cNvPicPr preferRelativeResize="0"/>
          <p:nvPr/>
        </p:nvPicPr>
        <p:blipFill rotWithShape="1">
          <a:blip r:embed="rId4">
            <a:alphaModFix/>
          </a:blip>
          <a:srcRect b="36656"/>
          <a:stretch/>
        </p:blipFill>
        <p:spPr>
          <a:xfrm>
            <a:off x="3692925" y="1414824"/>
            <a:ext cx="2668500" cy="3203664"/>
          </a:xfrm>
          <a:prstGeom prst="rect">
            <a:avLst/>
          </a:prstGeom>
          <a:noFill/>
          <a:ln w="19050" cap="flat" cmpd="sng">
            <a:solidFill>
              <a:srgbClr val="666666"/>
            </a:solidFill>
            <a:prstDash val="solid"/>
            <a:round/>
            <a:headEnd type="none" w="sm" len="sm"/>
            <a:tailEnd type="none" w="sm" len="sm"/>
          </a:ln>
        </p:spPr>
      </p:pic>
      <p:sp>
        <p:nvSpPr>
          <p:cNvPr id="1165" name="Google Shape;1165;p104"/>
          <p:cNvSpPr txBox="1"/>
          <p:nvPr/>
        </p:nvSpPr>
        <p:spPr>
          <a:xfrm>
            <a:off x="6256088" y="4079688"/>
            <a:ext cx="26685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Light"/>
                <a:ea typeface="Roboto Light"/>
                <a:cs typeface="Roboto Light"/>
                <a:sym typeface="Roboto Light"/>
              </a:rPr>
              <a:t>Zermoglio et al. (2020) </a:t>
            </a:r>
            <a:r>
              <a:rPr lang="en" sz="1100">
                <a:solidFill>
                  <a:srgbClr val="0563C1"/>
                </a:solidFill>
                <a:uFill>
                  <a:noFill/>
                </a:u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https://doi.org/10.35035/e09p-h128</a:t>
            </a:r>
            <a:endParaRPr sz="1100">
              <a:latin typeface="Roboto Light"/>
              <a:ea typeface="Roboto Light"/>
              <a:cs typeface="Roboto Light"/>
              <a:sym typeface="Roboto Light"/>
            </a:endParaRPr>
          </a:p>
        </p:txBody>
      </p:sp>
      <p:pic>
        <p:nvPicPr>
          <p:cNvPr id="1166" name="Google Shape;1166;p104"/>
          <p:cNvPicPr preferRelativeResize="0"/>
          <p:nvPr/>
        </p:nvPicPr>
        <p:blipFill>
          <a:blip r:embed="rId6">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5"/>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73" name="Google Shape;1173;p105"/>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74" name="Google Shape;1174;p105"/>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75" name="Google Shape;1175;p105"/>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Cálculo de incerteza global</a:t>
            </a:r>
            <a:endParaRPr sz="2300">
              <a:solidFill>
                <a:srgbClr val="FF7340"/>
              </a:solidFill>
              <a:latin typeface="Roboto Light"/>
              <a:ea typeface="Roboto Light"/>
              <a:cs typeface="Roboto Light"/>
              <a:sym typeface="Roboto Light"/>
            </a:endParaRPr>
          </a:p>
        </p:txBody>
      </p:sp>
      <p:sp>
        <p:nvSpPr>
          <p:cNvPr id="1176" name="Google Shape;1176;p105"/>
          <p:cNvSpPr/>
          <p:nvPr/>
        </p:nvSpPr>
        <p:spPr>
          <a:xfrm>
            <a:off x="3423900" y="857975"/>
            <a:ext cx="3939900" cy="535200"/>
          </a:xfrm>
          <a:prstGeom prst="rect">
            <a:avLst/>
          </a:prstGeom>
          <a:noFill/>
          <a:ln>
            <a:noFill/>
          </a:ln>
        </p:spPr>
        <p:txBody>
          <a:bodyPr spcFirstLastPara="1" wrap="square" lIns="91425" tIns="91425" rIns="91425" bIns="91425" anchor="t" anchorCtr="0">
            <a:noAutofit/>
          </a:bodyPr>
          <a:lstStyle/>
          <a:p>
            <a:pPr marL="342900" lvl="0" indent="-285750" algn="l" rtl="0">
              <a:lnSpc>
                <a:spcPct val="100000"/>
              </a:lnSpc>
              <a:spcBef>
                <a:spcPts val="0"/>
              </a:spcBef>
              <a:spcAft>
                <a:spcPts val="1000"/>
              </a:spcAft>
              <a:buClr>
                <a:srgbClr val="FE916A"/>
              </a:buClr>
              <a:buSzPts val="1800"/>
              <a:buChar char="●"/>
            </a:pPr>
            <a:r>
              <a:rPr lang="en" sz="1800">
                <a:solidFill>
                  <a:schemeClr val="dk1"/>
                </a:solidFill>
                <a:latin typeface="Roboto Light"/>
                <a:ea typeface="Roboto Light"/>
                <a:cs typeface="Roboto Light"/>
                <a:sym typeface="Roboto Light"/>
              </a:rPr>
              <a:t>Con el método del punto-radio</a:t>
            </a:r>
            <a:endParaRPr sz="1800" i="0" u="none" strike="noStrike" cap="none">
              <a:solidFill>
                <a:srgbClr val="FF7340"/>
              </a:solidFill>
              <a:latin typeface="Roboto Light"/>
              <a:ea typeface="Roboto Light"/>
              <a:cs typeface="Roboto Light"/>
              <a:sym typeface="Roboto Light"/>
            </a:endParaRPr>
          </a:p>
        </p:txBody>
      </p:sp>
      <p:pic>
        <p:nvPicPr>
          <p:cNvPr id="1177" name="Google Shape;1177;p105"/>
          <p:cNvPicPr preferRelativeResize="0"/>
          <p:nvPr/>
        </p:nvPicPr>
        <p:blipFill rotWithShape="1">
          <a:blip r:embed="rId4">
            <a:alphaModFix/>
          </a:blip>
          <a:srcRect l="577" t="10513" r="26269" b="5105"/>
          <a:stretch/>
        </p:blipFill>
        <p:spPr>
          <a:xfrm>
            <a:off x="3232092" y="1506663"/>
            <a:ext cx="3814832" cy="2473887"/>
          </a:xfrm>
          <a:prstGeom prst="rect">
            <a:avLst/>
          </a:prstGeom>
          <a:noFill/>
          <a:ln>
            <a:noFill/>
          </a:ln>
        </p:spPr>
      </p:pic>
      <p:sp>
        <p:nvSpPr>
          <p:cNvPr id="1178" name="Google Shape;1178;p105"/>
          <p:cNvSpPr txBox="1"/>
          <p:nvPr/>
        </p:nvSpPr>
        <p:spPr>
          <a:xfrm>
            <a:off x="3157150" y="3941650"/>
            <a:ext cx="2659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Light"/>
                <a:ea typeface="Roboto Light"/>
                <a:cs typeface="Roboto Light"/>
                <a:sym typeface="Roboto Light"/>
              </a:rPr>
              <a:t>Wieczorek &amp; Wieczorek (2021)</a:t>
            </a:r>
            <a:endParaRPr sz="1200">
              <a:latin typeface="Roboto Light"/>
              <a:ea typeface="Roboto Light"/>
              <a:cs typeface="Roboto Light"/>
              <a:sym typeface="Roboto Light"/>
            </a:endParaRPr>
          </a:p>
          <a:p>
            <a:pPr marL="0" lvl="0" indent="0" algn="l" rtl="0">
              <a:spcBef>
                <a:spcPts val="0"/>
              </a:spcBef>
              <a:spcAft>
                <a:spcPts val="0"/>
              </a:spcAft>
              <a:buNone/>
            </a:pPr>
            <a:r>
              <a:rPr lang="en" sz="1600" u="sng">
                <a:solidFill>
                  <a:srgbClr val="0070C0"/>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http://georeferencing.org/</a:t>
            </a:r>
            <a:endParaRPr/>
          </a:p>
          <a:p>
            <a:pPr marL="0" lvl="0" indent="0" algn="l" rtl="0">
              <a:spcBef>
                <a:spcPts val="0"/>
              </a:spcBef>
              <a:spcAft>
                <a:spcPts val="0"/>
              </a:spcAft>
              <a:buNone/>
            </a:pPr>
            <a:r>
              <a:rPr lang="en" sz="1600" u="sng">
                <a:solidFill>
                  <a:srgbClr val="0070C0"/>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georefcalculator/gc.html</a:t>
            </a:r>
            <a:r>
              <a:rPr lang="en" sz="1600">
                <a:solidFill>
                  <a:schemeClr val="dk1"/>
                </a:solidFill>
                <a:latin typeface="Roboto Light"/>
                <a:ea typeface="Roboto Light"/>
                <a:cs typeface="Roboto Light"/>
                <a:sym typeface="Roboto Light"/>
              </a:rPr>
              <a:t>  </a:t>
            </a:r>
            <a:endParaRPr sz="1200">
              <a:latin typeface="Roboto Light"/>
              <a:ea typeface="Roboto Light"/>
              <a:cs typeface="Roboto Light"/>
              <a:sym typeface="Roboto Light"/>
            </a:endParaRPr>
          </a:p>
        </p:txBody>
      </p:sp>
      <p:pic>
        <p:nvPicPr>
          <p:cNvPr id="1179" name="Google Shape;1179;p105"/>
          <p:cNvPicPr preferRelativeResize="0"/>
          <p:nvPr/>
        </p:nvPicPr>
        <p:blipFill>
          <a:blip r:embed="rId6">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06"/>
          <p:cNvSpPr/>
          <p:nvPr/>
        </p:nvSpPr>
        <p:spPr>
          <a:xfrm>
            <a:off x="0" y="335"/>
            <a:ext cx="3033300" cy="4809900"/>
          </a:xfrm>
          <a:prstGeom prst="rect">
            <a:avLst/>
          </a:prstGeom>
          <a:solidFill>
            <a:srgbClr val="B9BED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sp>
        <p:nvSpPr>
          <p:cNvPr id="1186" name="Google Shape;1186;p106"/>
          <p:cNvSpPr txBox="1"/>
          <p:nvPr/>
        </p:nvSpPr>
        <p:spPr>
          <a:xfrm>
            <a:off x="76200" y="3071825"/>
            <a:ext cx="27990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800">
                <a:solidFill>
                  <a:srgbClr val="333333"/>
                </a:solidFill>
                <a:latin typeface="Roboto Thin"/>
                <a:ea typeface="Roboto Thin"/>
                <a:cs typeface="Roboto Thin"/>
                <a:sym typeface="Roboto Thin"/>
              </a:rPr>
              <a:t>Incerteza</a:t>
            </a:r>
            <a:endParaRPr sz="4800">
              <a:solidFill>
                <a:srgbClr val="333333"/>
              </a:solidFill>
              <a:latin typeface="Roboto Thin"/>
              <a:ea typeface="Roboto Thin"/>
              <a:cs typeface="Roboto Thin"/>
              <a:sym typeface="Roboto Thin"/>
            </a:endParaRPr>
          </a:p>
          <a:p>
            <a:pPr marL="0" marR="0" lvl="0" indent="0" algn="l" rtl="0">
              <a:spcBef>
                <a:spcPts val="0"/>
              </a:spcBef>
              <a:spcAft>
                <a:spcPts val="0"/>
              </a:spcAft>
              <a:buNone/>
            </a:pPr>
            <a:r>
              <a:rPr lang="en" sz="2600">
                <a:solidFill>
                  <a:srgbClr val="333333"/>
                </a:solidFill>
                <a:latin typeface="Roboto Thin"/>
                <a:ea typeface="Roboto Thin"/>
                <a:cs typeface="Roboto Thin"/>
                <a:sym typeface="Roboto Thin"/>
              </a:rPr>
              <a:t>asociada a una georreferencia</a:t>
            </a:r>
            <a:endParaRPr sz="2600">
              <a:solidFill>
                <a:srgbClr val="333333"/>
              </a:solidFill>
              <a:latin typeface="Roboto Thin"/>
              <a:ea typeface="Roboto Thin"/>
              <a:cs typeface="Roboto Thin"/>
              <a:sym typeface="Roboto Thin"/>
            </a:endParaRPr>
          </a:p>
        </p:txBody>
      </p:sp>
      <p:pic>
        <p:nvPicPr>
          <p:cNvPr id="1187" name="Google Shape;1187;p106"/>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188" name="Google Shape;1188;p106"/>
          <p:cNvSpPr txBox="1"/>
          <p:nvPr/>
        </p:nvSpPr>
        <p:spPr>
          <a:xfrm>
            <a:off x="3157149" y="149050"/>
            <a:ext cx="48240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Cálculo de incerteza global</a:t>
            </a:r>
            <a:endParaRPr sz="2300">
              <a:solidFill>
                <a:srgbClr val="FF7340"/>
              </a:solidFill>
              <a:latin typeface="Roboto Light"/>
              <a:ea typeface="Roboto Light"/>
              <a:cs typeface="Roboto Light"/>
              <a:sym typeface="Roboto Light"/>
            </a:endParaRPr>
          </a:p>
        </p:txBody>
      </p:sp>
      <p:sp>
        <p:nvSpPr>
          <p:cNvPr id="1189" name="Google Shape;1189;p106"/>
          <p:cNvSpPr/>
          <p:nvPr/>
        </p:nvSpPr>
        <p:spPr>
          <a:xfrm>
            <a:off x="3423900" y="857975"/>
            <a:ext cx="3939900" cy="535200"/>
          </a:xfrm>
          <a:prstGeom prst="rect">
            <a:avLst/>
          </a:prstGeom>
          <a:noFill/>
          <a:ln>
            <a:noFill/>
          </a:ln>
        </p:spPr>
        <p:txBody>
          <a:bodyPr spcFirstLastPara="1" wrap="square" lIns="91425" tIns="91425" rIns="91425" bIns="91425" anchor="t" anchorCtr="0">
            <a:noAutofit/>
          </a:bodyPr>
          <a:lstStyle/>
          <a:p>
            <a:pPr marL="342900" lvl="0" indent="-285750" algn="l" rtl="0">
              <a:lnSpc>
                <a:spcPct val="100000"/>
              </a:lnSpc>
              <a:spcBef>
                <a:spcPts val="0"/>
              </a:spcBef>
              <a:spcAft>
                <a:spcPts val="1000"/>
              </a:spcAft>
              <a:buClr>
                <a:srgbClr val="FE916A"/>
              </a:buClr>
              <a:buSzPts val="1800"/>
              <a:buChar char="●"/>
            </a:pPr>
            <a:r>
              <a:rPr lang="en" sz="1800">
                <a:solidFill>
                  <a:schemeClr val="dk1"/>
                </a:solidFill>
                <a:latin typeface="Roboto Light"/>
                <a:ea typeface="Roboto Light"/>
                <a:cs typeface="Roboto Light"/>
                <a:sym typeface="Roboto Light"/>
              </a:rPr>
              <a:t>Con el método del punto-radio</a:t>
            </a:r>
            <a:endParaRPr sz="1800" i="0" u="none" strike="noStrike" cap="none">
              <a:solidFill>
                <a:srgbClr val="FF7340"/>
              </a:solidFill>
              <a:latin typeface="Roboto Light"/>
              <a:ea typeface="Roboto Light"/>
              <a:cs typeface="Roboto Light"/>
              <a:sym typeface="Roboto Light"/>
            </a:endParaRPr>
          </a:p>
        </p:txBody>
      </p:sp>
      <p:pic>
        <p:nvPicPr>
          <p:cNvPr id="1190" name="Google Shape;1190;p106"/>
          <p:cNvPicPr preferRelativeResize="0"/>
          <p:nvPr/>
        </p:nvPicPr>
        <p:blipFill rotWithShape="1">
          <a:blip r:embed="rId4">
            <a:alphaModFix/>
          </a:blip>
          <a:srcRect l="577" t="10513" r="26269" b="5105"/>
          <a:stretch/>
        </p:blipFill>
        <p:spPr>
          <a:xfrm>
            <a:off x="3232092" y="1506663"/>
            <a:ext cx="3814832" cy="2473887"/>
          </a:xfrm>
          <a:prstGeom prst="rect">
            <a:avLst/>
          </a:prstGeom>
          <a:noFill/>
          <a:ln>
            <a:noFill/>
          </a:ln>
        </p:spPr>
      </p:pic>
      <p:sp>
        <p:nvSpPr>
          <p:cNvPr id="1191" name="Google Shape;1191;p106"/>
          <p:cNvSpPr txBox="1"/>
          <p:nvPr/>
        </p:nvSpPr>
        <p:spPr>
          <a:xfrm>
            <a:off x="3157150" y="3941650"/>
            <a:ext cx="2659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Light"/>
                <a:ea typeface="Roboto Light"/>
                <a:cs typeface="Roboto Light"/>
                <a:sym typeface="Roboto Light"/>
              </a:rPr>
              <a:t>Wieczorek &amp; Wieczorek (2021)</a:t>
            </a:r>
            <a:endParaRPr sz="1200">
              <a:latin typeface="Roboto Light"/>
              <a:ea typeface="Roboto Light"/>
              <a:cs typeface="Roboto Light"/>
              <a:sym typeface="Roboto Light"/>
            </a:endParaRPr>
          </a:p>
          <a:p>
            <a:pPr marL="0" lvl="0" indent="0" algn="l" rtl="0">
              <a:spcBef>
                <a:spcPts val="0"/>
              </a:spcBef>
              <a:spcAft>
                <a:spcPts val="0"/>
              </a:spcAft>
              <a:buNone/>
            </a:pPr>
            <a:r>
              <a:rPr lang="en" sz="1600" u="sng">
                <a:solidFill>
                  <a:srgbClr val="0070C0"/>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http://georeferencing.org/</a:t>
            </a:r>
            <a:endParaRPr/>
          </a:p>
          <a:p>
            <a:pPr marL="0" lvl="0" indent="0" algn="l" rtl="0">
              <a:spcBef>
                <a:spcPts val="0"/>
              </a:spcBef>
              <a:spcAft>
                <a:spcPts val="0"/>
              </a:spcAft>
              <a:buNone/>
            </a:pPr>
            <a:r>
              <a:rPr lang="en" sz="1600" u="sng">
                <a:solidFill>
                  <a:srgbClr val="0070C0"/>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georefcalculator/gc.html</a:t>
            </a:r>
            <a:r>
              <a:rPr lang="en" sz="1600">
                <a:solidFill>
                  <a:schemeClr val="dk1"/>
                </a:solidFill>
                <a:latin typeface="Roboto Light"/>
                <a:ea typeface="Roboto Light"/>
                <a:cs typeface="Roboto Light"/>
                <a:sym typeface="Roboto Light"/>
              </a:rPr>
              <a:t>  </a:t>
            </a:r>
            <a:endParaRPr sz="1200">
              <a:latin typeface="Roboto Light"/>
              <a:ea typeface="Roboto Light"/>
              <a:cs typeface="Roboto Light"/>
              <a:sym typeface="Roboto Light"/>
            </a:endParaRPr>
          </a:p>
        </p:txBody>
      </p:sp>
      <p:pic>
        <p:nvPicPr>
          <p:cNvPr id="1192" name="Google Shape;1192;p106"/>
          <p:cNvPicPr preferRelativeResize="0"/>
          <p:nvPr/>
        </p:nvPicPr>
        <p:blipFill rotWithShape="1">
          <a:blip r:embed="rId6">
            <a:alphaModFix/>
          </a:blip>
          <a:srcRect t="-2463" b="31886"/>
          <a:stretch/>
        </p:blipFill>
        <p:spPr>
          <a:xfrm>
            <a:off x="6586175" y="1420436"/>
            <a:ext cx="2278721" cy="2735724"/>
          </a:xfrm>
          <a:prstGeom prst="rect">
            <a:avLst/>
          </a:prstGeom>
          <a:noFill/>
          <a:ln w="19050" cap="flat" cmpd="sng">
            <a:solidFill>
              <a:srgbClr val="666666"/>
            </a:solidFill>
            <a:prstDash val="solid"/>
            <a:round/>
            <a:headEnd type="none" w="sm" len="sm"/>
            <a:tailEnd type="none" w="sm" len="sm"/>
          </a:ln>
        </p:spPr>
      </p:pic>
      <p:sp>
        <p:nvSpPr>
          <p:cNvPr id="1193" name="Google Shape;1193;p106"/>
          <p:cNvSpPr txBox="1"/>
          <p:nvPr/>
        </p:nvSpPr>
        <p:spPr>
          <a:xfrm>
            <a:off x="6341338" y="4182688"/>
            <a:ext cx="27684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Light"/>
                <a:ea typeface="Roboto Light"/>
                <a:cs typeface="Roboto Light"/>
                <a:sym typeface="Roboto Light"/>
              </a:rPr>
              <a:t>Bloom et al. (2020) </a:t>
            </a:r>
            <a:endParaRPr sz="1000">
              <a:latin typeface="Roboto Medium"/>
              <a:ea typeface="Roboto Medium"/>
              <a:cs typeface="Roboto Medium"/>
              <a:sym typeface="Roboto Medium"/>
            </a:endParaRPr>
          </a:p>
          <a:p>
            <a:pPr marL="0" lvl="0" indent="0" algn="ctr" rtl="0">
              <a:spcBef>
                <a:spcPts val="0"/>
              </a:spcBef>
              <a:spcAft>
                <a:spcPts val="0"/>
              </a:spcAft>
              <a:buNone/>
            </a:pPr>
            <a:r>
              <a:rPr lang="en" sz="1100">
                <a:solidFill>
                  <a:srgbClr val="0563C1"/>
                </a:solidFill>
                <a:uFill>
                  <a:noFill/>
                </a:uFill>
                <a:latin typeface="Roboto Light"/>
                <a:ea typeface="Roboto Light"/>
                <a:cs typeface="Roboto Light"/>
                <a:sym typeface="Roboto Light"/>
                <a:hlinkClick r:id="rId7">
                  <a:extLst>
                    <a:ext uri="{A12FA001-AC4F-418D-AE19-62706E023703}">
                      <ahyp:hlinkClr xmlns:ahyp="http://schemas.microsoft.com/office/drawing/2018/hyperlinkcolor" val="tx"/>
                    </a:ext>
                  </a:extLst>
                </a:hlinkClick>
              </a:rPr>
              <a:t>https://doi.org/10.35035/gdwq-3v93</a:t>
            </a:r>
            <a:endParaRPr sz="1100">
              <a:latin typeface="Roboto Light"/>
              <a:ea typeface="Roboto Light"/>
              <a:cs typeface="Roboto Light"/>
              <a:sym typeface="Roboto Light"/>
            </a:endParaRPr>
          </a:p>
        </p:txBody>
      </p:sp>
      <p:pic>
        <p:nvPicPr>
          <p:cNvPr id="1194" name="Google Shape;1194;p106"/>
          <p:cNvPicPr preferRelativeResize="0"/>
          <p:nvPr/>
        </p:nvPicPr>
        <p:blipFill>
          <a:blip r:embed="rId8">
            <a:alphaModFix/>
          </a:blip>
          <a:stretch>
            <a:fillRect/>
          </a:stretch>
        </p:blipFill>
        <p:spPr>
          <a:xfrm>
            <a:off x="816290" y="1604400"/>
            <a:ext cx="1400725" cy="966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07"/>
          <p:cNvSpPr/>
          <p:nvPr/>
        </p:nvSpPr>
        <p:spPr>
          <a:xfrm>
            <a:off x="0" y="-1"/>
            <a:ext cx="30333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0">
                <a:solidFill>
                  <a:srgbClr val="333333"/>
                </a:solidFill>
                <a:latin typeface="Calibri"/>
                <a:ea typeface="Calibri"/>
                <a:cs typeface="Calibri"/>
                <a:sym typeface="Calibri"/>
              </a:rPr>
              <a:t>?</a:t>
            </a:r>
            <a:endParaRPr sz="1100"/>
          </a:p>
        </p:txBody>
      </p:sp>
      <p:sp>
        <p:nvSpPr>
          <p:cNvPr id="1201" name="Google Shape;1201;p107"/>
          <p:cNvSpPr txBox="1"/>
          <p:nvPr/>
        </p:nvSpPr>
        <p:spPr>
          <a:xfrm>
            <a:off x="0" y="3929200"/>
            <a:ext cx="3033300" cy="502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800">
                <a:solidFill>
                  <a:schemeClr val="lt1"/>
                </a:solidFill>
                <a:latin typeface="Roboto Thin"/>
                <a:ea typeface="Roboto Thin"/>
                <a:cs typeface="Roboto Thin"/>
                <a:sym typeface="Roboto Thin"/>
              </a:rPr>
              <a:t>Georreferenciación</a:t>
            </a:r>
            <a:endParaRPr sz="2800"/>
          </a:p>
        </p:txBody>
      </p:sp>
      <p:pic>
        <p:nvPicPr>
          <p:cNvPr id="1202" name="Google Shape;1202;p107"/>
          <p:cNvPicPr preferRelativeResize="0"/>
          <p:nvPr/>
        </p:nvPicPr>
        <p:blipFill>
          <a:blip r:embed="rId3">
            <a:alphaModFix/>
          </a:blip>
          <a:stretch>
            <a:fillRect/>
          </a:stretch>
        </p:blipFill>
        <p:spPr>
          <a:xfrm>
            <a:off x="1" y="4809903"/>
            <a:ext cx="9144000" cy="333345"/>
          </a:xfrm>
          <a:prstGeom prst="rect">
            <a:avLst/>
          </a:prstGeom>
          <a:noFill/>
          <a:ln>
            <a:noFill/>
          </a:ln>
        </p:spPr>
      </p:pic>
      <p:sp>
        <p:nvSpPr>
          <p:cNvPr id="1203" name="Google Shape;1203;p107"/>
          <p:cNvSpPr txBox="1"/>
          <p:nvPr/>
        </p:nvSpPr>
        <p:spPr>
          <a:xfrm>
            <a:off x="3297717" y="334250"/>
            <a:ext cx="39411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Elementos </a:t>
            </a:r>
            <a:r>
              <a:rPr lang="en" sz="2300">
                <a:solidFill>
                  <a:srgbClr val="FF7340"/>
                </a:solidFill>
                <a:latin typeface="Roboto Medium"/>
                <a:ea typeface="Roboto Medium"/>
                <a:cs typeface="Roboto Medium"/>
                <a:sym typeface="Roboto Medium"/>
              </a:rPr>
              <a:t>mínimos</a:t>
            </a:r>
            <a:r>
              <a:rPr lang="en" sz="2300">
                <a:solidFill>
                  <a:srgbClr val="FF7340"/>
                </a:solidFill>
                <a:latin typeface="Roboto Light"/>
                <a:ea typeface="Roboto Light"/>
                <a:cs typeface="Roboto Light"/>
                <a:sym typeface="Roboto Light"/>
              </a:rPr>
              <a:t>:</a:t>
            </a:r>
            <a:endParaRPr sz="2300">
              <a:solidFill>
                <a:srgbClr val="FF7340"/>
              </a:solidFill>
              <a:latin typeface="Roboto Light"/>
              <a:ea typeface="Roboto Light"/>
              <a:cs typeface="Roboto Light"/>
              <a:sym typeface="Roboto Light"/>
            </a:endParaRPr>
          </a:p>
        </p:txBody>
      </p:sp>
      <p:sp>
        <p:nvSpPr>
          <p:cNvPr id="1204" name="Google Shape;1204;p107"/>
          <p:cNvSpPr txBox="1"/>
          <p:nvPr/>
        </p:nvSpPr>
        <p:spPr>
          <a:xfrm>
            <a:off x="3297725" y="2776227"/>
            <a:ext cx="2762100" cy="826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Buena descripción de la localidad</a:t>
            </a:r>
            <a:endParaRPr sz="1800">
              <a:solidFill>
                <a:srgbClr val="434343"/>
              </a:solidFill>
              <a:latin typeface="Roboto Light"/>
              <a:ea typeface="Roboto Light"/>
              <a:cs typeface="Roboto Light"/>
              <a:sym typeface="Roboto Light"/>
            </a:endParaRPr>
          </a:p>
          <a:p>
            <a:pPr marL="0" lvl="0" indent="0" algn="l" rtl="0">
              <a:lnSpc>
                <a:spcPct val="100000"/>
              </a:lnSpc>
              <a:spcBef>
                <a:spcPts val="1000"/>
              </a:spcBef>
              <a:spcAft>
                <a:spcPts val="1000"/>
              </a:spcAft>
              <a:buNone/>
            </a:pPr>
            <a:endParaRPr sz="1800">
              <a:solidFill>
                <a:srgbClr val="434343"/>
              </a:solidFill>
              <a:latin typeface="Roboto Light"/>
              <a:ea typeface="Roboto Light"/>
              <a:cs typeface="Roboto Light"/>
              <a:sym typeface="Roboto Light"/>
            </a:endParaRPr>
          </a:p>
        </p:txBody>
      </p:sp>
      <p:sp>
        <p:nvSpPr>
          <p:cNvPr id="1205" name="Google Shape;1205;p107"/>
          <p:cNvSpPr txBox="1"/>
          <p:nvPr/>
        </p:nvSpPr>
        <p:spPr>
          <a:xfrm>
            <a:off x="3297725" y="951650"/>
            <a:ext cx="3259200" cy="1736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Coordenadas </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Sistema de referencia de coordenadas (o datum)</a:t>
            </a:r>
            <a:endParaRPr sz="1800">
              <a:solidFill>
                <a:srgbClr val="434343"/>
              </a:solidFill>
              <a:latin typeface="Roboto Light"/>
              <a:ea typeface="Roboto Light"/>
              <a:cs typeface="Roboto Light"/>
              <a:sym typeface="Roboto Light"/>
            </a:endParaRPr>
          </a:p>
          <a:p>
            <a:pPr marL="457200" lvl="0" indent="-342900" algn="l" rtl="0">
              <a:lnSpc>
                <a:spcPct val="100000"/>
              </a:lnSpc>
              <a:spcBef>
                <a:spcPts val="1000"/>
              </a:spcBef>
              <a:spcAft>
                <a:spcPts val="1000"/>
              </a:spcAft>
              <a:buClr>
                <a:srgbClr val="FF3300"/>
              </a:buClr>
              <a:buSzPts val="1800"/>
              <a:buFont typeface="Roboto Light"/>
              <a:buChar char="●"/>
            </a:pPr>
            <a:r>
              <a:rPr lang="en" sz="1800">
                <a:solidFill>
                  <a:srgbClr val="434343"/>
                </a:solidFill>
                <a:latin typeface="Roboto Light"/>
                <a:ea typeface="Roboto Light"/>
                <a:cs typeface="Roboto Light"/>
                <a:sym typeface="Roboto Light"/>
              </a:rPr>
              <a:t>Incerteza</a:t>
            </a:r>
            <a:endParaRPr sz="1800">
              <a:solidFill>
                <a:srgbClr val="434343"/>
              </a:solidFill>
              <a:latin typeface="Roboto Light"/>
              <a:ea typeface="Roboto Light"/>
              <a:cs typeface="Roboto Light"/>
              <a:sym typeface="Roboto Light"/>
            </a:endParaRPr>
          </a:p>
        </p:txBody>
      </p:sp>
      <p:grpSp>
        <p:nvGrpSpPr>
          <p:cNvPr id="1206" name="Google Shape;1206;p107"/>
          <p:cNvGrpSpPr/>
          <p:nvPr/>
        </p:nvGrpSpPr>
        <p:grpSpPr>
          <a:xfrm>
            <a:off x="6830946" y="1374287"/>
            <a:ext cx="2173386" cy="2723858"/>
            <a:chOff x="6830946" y="1374287"/>
            <a:chExt cx="2173386" cy="2723858"/>
          </a:xfrm>
        </p:grpSpPr>
        <p:pic>
          <p:nvPicPr>
            <p:cNvPr id="1207" name="Google Shape;1207;p107"/>
            <p:cNvPicPr preferRelativeResize="0"/>
            <p:nvPr/>
          </p:nvPicPr>
          <p:blipFill rotWithShape="1">
            <a:blip r:embed="rId4">
              <a:alphaModFix/>
            </a:blip>
            <a:srcRect r="9788" b="20127"/>
            <a:stretch/>
          </p:blipFill>
          <p:spPr>
            <a:xfrm>
              <a:off x="6830946" y="1374287"/>
              <a:ext cx="2173386" cy="2723858"/>
            </a:xfrm>
            <a:prstGeom prst="rect">
              <a:avLst/>
            </a:prstGeom>
            <a:noFill/>
            <a:ln w="19050" cap="flat" cmpd="sng">
              <a:solidFill>
                <a:srgbClr val="373D43"/>
              </a:solidFill>
              <a:prstDash val="solid"/>
              <a:round/>
              <a:headEnd type="none" w="sm" len="sm"/>
              <a:tailEnd type="none" w="sm" len="sm"/>
            </a:ln>
          </p:spPr>
        </p:pic>
        <p:pic>
          <p:nvPicPr>
            <p:cNvPr id="1208" name="Google Shape;1208;p107"/>
            <p:cNvPicPr preferRelativeResize="0"/>
            <p:nvPr/>
          </p:nvPicPr>
          <p:blipFill rotWithShape="1">
            <a:blip r:embed="rId4">
              <a:alphaModFix/>
            </a:blip>
            <a:srcRect l="20197" b="93774"/>
            <a:stretch/>
          </p:blipFill>
          <p:spPr>
            <a:xfrm>
              <a:off x="6856125" y="1392192"/>
              <a:ext cx="1922619" cy="212307"/>
            </a:xfrm>
            <a:prstGeom prst="rect">
              <a:avLst/>
            </a:prstGeom>
            <a:noFill/>
            <a:ln>
              <a:noFill/>
            </a:ln>
          </p:spPr>
        </p:pic>
      </p:grpSp>
      <p:sp>
        <p:nvSpPr>
          <p:cNvPr id="1209" name="Google Shape;1209;p107"/>
          <p:cNvSpPr txBox="1"/>
          <p:nvPr/>
        </p:nvSpPr>
        <p:spPr>
          <a:xfrm>
            <a:off x="6439087" y="4098150"/>
            <a:ext cx="2957100" cy="71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Roboto Light"/>
                <a:ea typeface="Roboto Light"/>
                <a:cs typeface="Roboto Light"/>
                <a:sym typeface="Roboto Light"/>
              </a:rPr>
              <a:t>Chapman AD &amp; Wieczorek JR (2020) </a:t>
            </a:r>
            <a:endParaRPr sz="9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Medium"/>
                <a:ea typeface="Roboto Medium"/>
                <a:cs typeface="Roboto Medium"/>
                <a:sym typeface="Roboto Medium"/>
              </a:rPr>
              <a:t>Georeferencing Best Practices</a:t>
            </a:r>
            <a:r>
              <a:rPr lang="en" sz="800">
                <a:solidFill>
                  <a:schemeClr val="dk1"/>
                </a:solidFill>
                <a:latin typeface="Roboto Light"/>
                <a:ea typeface="Roboto Light"/>
                <a:cs typeface="Roboto Light"/>
                <a:sym typeface="Roboto Light"/>
              </a:rPr>
              <a:t>. </a:t>
            </a:r>
            <a:endParaRPr sz="8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800">
                <a:solidFill>
                  <a:schemeClr val="dk1"/>
                </a:solidFill>
                <a:latin typeface="Roboto Light"/>
                <a:ea typeface="Roboto Light"/>
                <a:cs typeface="Roboto Light"/>
                <a:sym typeface="Roboto Light"/>
              </a:rPr>
              <a:t>Copenhagen: GBIF Secretariat</a:t>
            </a:r>
            <a:r>
              <a:rPr lang="en" sz="900">
                <a:solidFill>
                  <a:schemeClr val="dk1"/>
                </a:solidFill>
                <a:latin typeface="Roboto Light"/>
                <a:ea typeface="Roboto Light"/>
                <a:cs typeface="Roboto Light"/>
                <a:sym typeface="Roboto Light"/>
              </a:rPr>
              <a:t>. </a:t>
            </a:r>
            <a:r>
              <a:rPr lang="en" sz="900">
                <a:solidFill>
                  <a:srgbClr val="0563C1"/>
                </a:solidFill>
                <a:uFill>
                  <a:noFill/>
                </a:u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https://doi.org/10.15468/doc-gg7h-s853</a:t>
            </a:r>
            <a:endParaRPr sz="900">
              <a:solidFill>
                <a:schemeClr val="dk1"/>
              </a:solidFill>
              <a:latin typeface="Roboto Light"/>
              <a:ea typeface="Roboto Light"/>
              <a:cs typeface="Roboto Light"/>
              <a:sym typeface="Roboto Light"/>
            </a:endParaRPr>
          </a:p>
        </p:txBody>
      </p:sp>
      <p:sp>
        <p:nvSpPr>
          <p:cNvPr id="1210" name="Google Shape;1210;p107"/>
          <p:cNvSpPr txBox="1"/>
          <p:nvPr/>
        </p:nvSpPr>
        <p:spPr>
          <a:xfrm>
            <a:off x="3297725" y="3528400"/>
            <a:ext cx="3141300" cy="826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FF3300"/>
              </a:buClr>
              <a:buSzPts val="1800"/>
              <a:buFont typeface="Roboto Light"/>
              <a:buChar char="●"/>
            </a:pPr>
            <a:r>
              <a:rPr lang="en" sz="1800" b="1">
                <a:solidFill>
                  <a:srgbClr val="434343"/>
                </a:solidFill>
                <a:latin typeface="Roboto"/>
                <a:ea typeface="Roboto"/>
                <a:cs typeface="Roboto"/>
                <a:sym typeface="Roboto"/>
              </a:rPr>
              <a:t>Metadatos de georreferenciación</a:t>
            </a:r>
            <a:endParaRPr sz="1800" b="1">
              <a:solidFill>
                <a:srgbClr val="434343"/>
              </a:solidFill>
              <a:latin typeface="Roboto"/>
              <a:ea typeface="Roboto"/>
              <a:cs typeface="Roboto"/>
              <a:sym typeface="Roboto"/>
            </a:endParaRPr>
          </a:p>
          <a:p>
            <a:pPr marL="0" lvl="0" indent="0" algn="l" rtl="0">
              <a:lnSpc>
                <a:spcPct val="100000"/>
              </a:lnSpc>
              <a:spcBef>
                <a:spcPts val="1000"/>
              </a:spcBef>
              <a:spcAft>
                <a:spcPts val="1000"/>
              </a:spcAft>
              <a:buNone/>
            </a:pPr>
            <a:endParaRPr sz="1800" b="1">
              <a:solidFill>
                <a:srgbClr val="434343"/>
              </a:solidFill>
              <a:latin typeface="Roboto"/>
              <a:ea typeface="Roboto"/>
              <a:cs typeface="Roboto"/>
              <a:sym typeface="Roboto"/>
            </a:endParaRPr>
          </a:p>
        </p:txBody>
      </p:sp>
      <p:pic>
        <p:nvPicPr>
          <p:cNvPr id="1211" name="Google Shape;1211;p107"/>
          <p:cNvPicPr preferRelativeResize="0"/>
          <p:nvPr/>
        </p:nvPicPr>
        <p:blipFill rotWithShape="1">
          <a:blip r:embed="rId6">
            <a:alphaModFix/>
          </a:blip>
          <a:srcRect l="13045" t="22526" r="6671" b="18919"/>
          <a:stretch/>
        </p:blipFill>
        <p:spPr>
          <a:xfrm>
            <a:off x="943549" y="1374275"/>
            <a:ext cx="1146225" cy="1181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1"/>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3" name="Google Shape;813;p81"/>
          <p:cNvSpPr txBox="1"/>
          <p:nvPr/>
        </p:nvSpPr>
        <p:spPr>
          <a:xfrm>
            <a:off x="0" y="3967550"/>
            <a:ext cx="3033300" cy="654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800">
                <a:solidFill>
                  <a:schemeClr val="lt1"/>
                </a:solidFill>
                <a:latin typeface="Roboto Thin"/>
                <a:ea typeface="Roboto Thin"/>
                <a:cs typeface="Roboto Thin"/>
                <a:sym typeface="Roboto Thin"/>
              </a:rPr>
              <a:t>Coordenadas</a:t>
            </a:r>
            <a:endParaRPr sz="3800" b="1">
              <a:solidFill>
                <a:schemeClr val="lt1"/>
              </a:solidFill>
              <a:latin typeface="Roboto"/>
              <a:ea typeface="Roboto"/>
              <a:cs typeface="Roboto"/>
              <a:sym typeface="Roboto"/>
            </a:endParaRPr>
          </a:p>
        </p:txBody>
      </p:sp>
      <p:pic>
        <p:nvPicPr>
          <p:cNvPr id="814" name="Google Shape;814;p81"/>
          <p:cNvPicPr preferRelativeResize="0"/>
          <p:nvPr/>
        </p:nvPicPr>
        <p:blipFill>
          <a:blip r:embed="rId3">
            <a:alphaModFix/>
          </a:blip>
          <a:stretch>
            <a:fillRect/>
          </a:stretch>
        </p:blipFill>
        <p:spPr>
          <a:xfrm>
            <a:off x="1" y="4810153"/>
            <a:ext cx="9144000" cy="333345"/>
          </a:xfrm>
          <a:prstGeom prst="rect">
            <a:avLst/>
          </a:prstGeom>
          <a:noFill/>
          <a:ln>
            <a:noFill/>
          </a:ln>
        </p:spPr>
      </p:pic>
      <p:grpSp>
        <p:nvGrpSpPr>
          <p:cNvPr id="815" name="Google Shape;815;p81"/>
          <p:cNvGrpSpPr/>
          <p:nvPr/>
        </p:nvGrpSpPr>
        <p:grpSpPr>
          <a:xfrm>
            <a:off x="4670025" y="256524"/>
            <a:ext cx="4292700" cy="956400"/>
            <a:chOff x="4593825" y="332724"/>
            <a:chExt cx="4292700" cy="956400"/>
          </a:xfrm>
        </p:grpSpPr>
        <p:sp>
          <p:nvSpPr>
            <p:cNvPr id="816" name="Google Shape;816;p81"/>
            <p:cNvSpPr/>
            <p:nvPr/>
          </p:nvSpPr>
          <p:spPr>
            <a:xfrm>
              <a:off x="4593825" y="332724"/>
              <a:ext cx="4292700" cy="95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81"/>
            <p:cNvGrpSpPr/>
            <p:nvPr/>
          </p:nvGrpSpPr>
          <p:grpSpPr>
            <a:xfrm>
              <a:off x="4829976" y="378985"/>
              <a:ext cx="3754275" cy="870900"/>
              <a:chOff x="4535650" y="3070618"/>
              <a:chExt cx="3754275" cy="870900"/>
            </a:xfrm>
          </p:grpSpPr>
          <p:sp>
            <p:nvSpPr>
              <p:cNvPr id="818" name="Google Shape;818;p81"/>
              <p:cNvSpPr/>
              <p:nvPr/>
            </p:nvSpPr>
            <p:spPr>
              <a:xfrm>
                <a:off x="4535650" y="3070618"/>
                <a:ext cx="2155500" cy="870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grados minutos segundos</a:t>
                </a:r>
                <a:endParaRPr sz="1200">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grados minutos decimales</a:t>
                </a:r>
                <a:endParaRPr sz="1200">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grados decimales</a:t>
                </a:r>
                <a:endParaRPr sz="1200" i="0" u="none" strike="noStrike" cap="none">
                  <a:solidFill>
                    <a:srgbClr val="000000"/>
                  </a:solidFill>
                  <a:latin typeface="Roboto Light"/>
                  <a:ea typeface="Roboto Light"/>
                  <a:cs typeface="Roboto Light"/>
                  <a:sym typeface="Roboto Light"/>
                </a:endParaRPr>
              </a:p>
            </p:txBody>
          </p:sp>
          <p:sp>
            <p:nvSpPr>
              <p:cNvPr id="819" name="Google Shape;819;p81"/>
              <p:cNvSpPr txBox="1"/>
              <p:nvPr/>
            </p:nvSpPr>
            <p:spPr>
              <a:xfrm>
                <a:off x="6883525" y="3072269"/>
                <a:ext cx="1406400" cy="86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200" i="0" u="none" strike="noStrike" cap="none">
                    <a:solidFill>
                      <a:srgbClr val="6699FF"/>
                    </a:solidFill>
                    <a:latin typeface="Roboto Light"/>
                    <a:ea typeface="Roboto Light"/>
                    <a:cs typeface="Roboto Light"/>
                    <a:sym typeface="Roboto Light"/>
                  </a:rPr>
                  <a:t>26° 13’ 14.8’’ S</a:t>
                </a:r>
                <a:endParaRPr sz="1200" i="0" u="none" strike="noStrike" cap="none">
                  <a:solidFill>
                    <a:srgbClr val="6699FF"/>
                  </a:solidFill>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200" i="0" u="none" strike="noStrike" cap="none">
                    <a:solidFill>
                      <a:srgbClr val="6699FF"/>
                    </a:solidFill>
                    <a:latin typeface="Roboto Light"/>
                    <a:ea typeface="Roboto Light"/>
                    <a:cs typeface="Roboto Light"/>
                    <a:sym typeface="Roboto Light"/>
                  </a:rPr>
                  <a:t>26° 13.24667’ S</a:t>
                </a:r>
                <a:endParaRPr sz="1200" i="0" u="none" strike="noStrike" cap="none">
                  <a:solidFill>
                    <a:srgbClr val="6699FF"/>
                  </a:solidFill>
                  <a:latin typeface="Roboto Light"/>
                  <a:ea typeface="Roboto Light"/>
                  <a:cs typeface="Roboto Light"/>
                  <a:sym typeface="Roboto Light"/>
                </a:endParaRPr>
              </a:p>
              <a:p>
                <a:pPr marL="0" marR="0" lvl="0" indent="0" algn="l" rtl="0">
                  <a:lnSpc>
                    <a:spcPct val="125000"/>
                  </a:lnSpc>
                  <a:spcBef>
                    <a:spcPts val="0"/>
                  </a:spcBef>
                  <a:spcAft>
                    <a:spcPts val="0"/>
                  </a:spcAft>
                  <a:buNone/>
                </a:pPr>
                <a:r>
                  <a:rPr lang="en" sz="1200" i="0" u="none" strike="noStrike" cap="none">
                    <a:solidFill>
                      <a:srgbClr val="6699FF"/>
                    </a:solidFill>
                    <a:latin typeface="Roboto Light"/>
                    <a:ea typeface="Roboto Light"/>
                    <a:cs typeface="Roboto Light"/>
                    <a:sym typeface="Roboto Light"/>
                  </a:rPr>
                  <a:t>- 26.220778°</a:t>
                </a:r>
                <a:endParaRPr sz="1200" i="0" u="none" strike="noStrike" cap="none">
                  <a:solidFill>
                    <a:srgbClr val="6699FF"/>
                  </a:solidFill>
                  <a:latin typeface="Roboto Light"/>
                  <a:ea typeface="Roboto Light"/>
                  <a:cs typeface="Roboto Light"/>
                  <a:sym typeface="Roboto Light"/>
                </a:endParaRPr>
              </a:p>
            </p:txBody>
          </p:sp>
        </p:grpSp>
      </p:grpSp>
      <p:grpSp>
        <p:nvGrpSpPr>
          <p:cNvPr id="820" name="Google Shape;820;p81"/>
          <p:cNvGrpSpPr/>
          <p:nvPr/>
        </p:nvGrpSpPr>
        <p:grpSpPr>
          <a:xfrm>
            <a:off x="4666400" y="1390514"/>
            <a:ext cx="4292700" cy="870900"/>
            <a:chOff x="4590200" y="1390514"/>
            <a:chExt cx="4292700" cy="870900"/>
          </a:xfrm>
        </p:grpSpPr>
        <p:sp>
          <p:nvSpPr>
            <p:cNvPr id="821" name="Google Shape;821;p81"/>
            <p:cNvSpPr/>
            <p:nvPr/>
          </p:nvSpPr>
          <p:spPr>
            <a:xfrm>
              <a:off x="4590200" y="1390514"/>
              <a:ext cx="4292700" cy="87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1"/>
            <p:cNvSpPr txBox="1"/>
            <p:nvPr/>
          </p:nvSpPr>
          <p:spPr>
            <a:xfrm>
              <a:off x="4710888" y="1465636"/>
              <a:ext cx="1633500" cy="439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B5394"/>
                </a:buClr>
                <a:buSzPts val="1400"/>
                <a:buFont typeface="Roboto Light"/>
                <a:buChar char="●"/>
              </a:pPr>
              <a:r>
                <a:rPr lang="en" i="1" u="none" strike="noStrike" cap="none">
                  <a:solidFill>
                    <a:srgbClr val="00B050"/>
                  </a:solidFill>
                  <a:latin typeface="Roboto Light"/>
                  <a:ea typeface="Roboto Light"/>
                  <a:cs typeface="Roboto Light"/>
                  <a:sym typeface="Roboto Light"/>
                </a:rPr>
                <a:t>Latitud</a:t>
              </a:r>
              <a:endParaRPr i="1" u="none" strike="noStrike" cap="none">
                <a:solidFill>
                  <a:srgbClr val="00B050"/>
                </a:solidFill>
                <a:latin typeface="Roboto Light"/>
                <a:ea typeface="Roboto Light"/>
                <a:cs typeface="Roboto Light"/>
                <a:sym typeface="Roboto Light"/>
              </a:endParaRPr>
            </a:p>
          </p:txBody>
        </p:sp>
        <p:sp>
          <p:nvSpPr>
            <p:cNvPr id="823" name="Google Shape;823;p81"/>
            <p:cNvSpPr txBox="1"/>
            <p:nvPr/>
          </p:nvSpPr>
          <p:spPr>
            <a:xfrm>
              <a:off x="4710887" y="1752586"/>
              <a:ext cx="1633500" cy="439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0B5394"/>
                </a:buClr>
                <a:buSzPts val="1400"/>
                <a:buFont typeface="Roboto Light"/>
                <a:buChar char="●"/>
              </a:pPr>
              <a:r>
                <a:rPr lang="en" i="1" u="none" strike="noStrike" cap="none">
                  <a:solidFill>
                    <a:srgbClr val="0070C0"/>
                  </a:solidFill>
                  <a:latin typeface="Roboto Light"/>
                  <a:ea typeface="Roboto Light"/>
                  <a:cs typeface="Roboto Light"/>
                  <a:sym typeface="Roboto Light"/>
                </a:rPr>
                <a:t>Longitud</a:t>
              </a:r>
              <a:endParaRPr i="1" u="none" strike="noStrike" cap="none">
                <a:solidFill>
                  <a:srgbClr val="0070C0"/>
                </a:solidFill>
                <a:latin typeface="Roboto Light"/>
                <a:ea typeface="Roboto Light"/>
                <a:cs typeface="Roboto Light"/>
                <a:sym typeface="Roboto Light"/>
              </a:endParaRPr>
            </a:p>
          </p:txBody>
        </p:sp>
        <p:sp>
          <p:nvSpPr>
            <p:cNvPr id="824" name="Google Shape;824;p81"/>
            <p:cNvSpPr txBox="1"/>
            <p:nvPr/>
          </p:nvSpPr>
          <p:spPr>
            <a:xfrm>
              <a:off x="7152845" y="1504888"/>
              <a:ext cx="1491900" cy="43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1" u="none" strike="noStrike" cap="none">
                  <a:solidFill>
                    <a:srgbClr val="00B050"/>
                  </a:solidFill>
                  <a:latin typeface="Roboto Light"/>
                  <a:ea typeface="Roboto Light"/>
                  <a:cs typeface="Roboto Light"/>
                  <a:sym typeface="Roboto Light"/>
                </a:rPr>
                <a:t>- 90°</a:t>
              </a:r>
              <a:r>
                <a:rPr lang="en" i="1">
                  <a:solidFill>
                    <a:srgbClr val="00B050"/>
                  </a:solidFill>
                  <a:latin typeface="Roboto Light"/>
                  <a:ea typeface="Roboto Light"/>
                  <a:cs typeface="Roboto Light"/>
                  <a:sym typeface="Roboto Light"/>
                </a:rPr>
                <a:t>         </a:t>
              </a:r>
              <a:r>
                <a:rPr lang="en" i="1" u="none" strike="noStrike" cap="none">
                  <a:solidFill>
                    <a:srgbClr val="00B050"/>
                  </a:solidFill>
                  <a:latin typeface="Roboto Light"/>
                  <a:ea typeface="Roboto Light"/>
                  <a:cs typeface="Roboto Light"/>
                  <a:sym typeface="Roboto Light"/>
                </a:rPr>
                <a:t>90°</a:t>
              </a:r>
              <a:endParaRPr i="1" u="none" strike="noStrike" cap="none">
                <a:solidFill>
                  <a:srgbClr val="00B050"/>
                </a:solidFill>
                <a:latin typeface="Roboto Light"/>
                <a:ea typeface="Roboto Light"/>
                <a:cs typeface="Roboto Light"/>
                <a:sym typeface="Roboto Light"/>
              </a:endParaRPr>
            </a:p>
          </p:txBody>
        </p:sp>
        <p:sp>
          <p:nvSpPr>
            <p:cNvPr id="825" name="Google Shape;825;p81"/>
            <p:cNvSpPr txBox="1"/>
            <p:nvPr/>
          </p:nvSpPr>
          <p:spPr>
            <a:xfrm>
              <a:off x="7152842" y="1791842"/>
              <a:ext cx="1491900" cy="43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1" u="none" strike="noStrike" cap="none">
                  <a:solidFill>
                    <a:srgbClr val="0070C0"/>
                  </a:solidFill>
                  <a:latin typeface="Roboto Light"/>
                  <a:ea typeface="Roboto Light"/>
                  <a:cs typeface="Roboto Light"/>
                  <a:sym typeface="Roboto Light"/>
                </a:rPr>
                <a:t>- 180°</a:t>
              </a:r>
              <a:r>
                <a:rPr lang="en" i="1">
                  <a:solidFill>
                    <a:srgbClr val="0070C0"/>
                  </a:solidFill>
                  <a:latin typeface="Roboto Light"/>
                  <a:ea typeface="Roboto Light"/>
                  <a:cs typeface="Roboto Light"/>
                  <a:sym typeface="Roboto Light"/>
                </a:rPr>
                <a:t>     </a:t>
              </a:r>
              <a:r>
                <a:rPr lang="en" i="1" u="none" strike="noStrike" cap="none">
                  <a:solidFill>
                    <a:srgbClr val="0070C0"/>
                  </a:solidFill>
                  <a:latin typeface="Roboto Light"/>
                  <a:ea typeface="Roboto Light"/>
                  <a:cs typeface="Roboto Light"/>
                  <a:sym typeface="Roboto Light"/>
                </a:rPr>
                <a:t>180°</a:t>
              </a:r>
              <a:endParaRPr i="1" u="none" strike="noStrike" cap="none">
                <a:solidFill>
                  <a:srgbClr val="0070C0"/>
                </a:solidFill>
                <a:latin typeface="Roboto Light"/>
                <a:ea typeface="Roboto Light"/>
                <a:cs typeface="Roboto Light"/>
                <a:sym typeface="Roboto Light"/>
              </a:endParaRPr>
            </a:p>
          </p:txBody>
        </p:sp>
        <p:pic>
          <p:nvPicPr>
            <p:cNvPr id="826" name="Google Shape;826;p81"/>
            <p:cNvPicPr preferRelativeResize="0"/>
            <p:nvPr/>
          </p:nvPicPr>
          <p:blipFill rotWithShape="1">
            <a:blip r:embed="rId4">
              <a:alphaModFix/>
            </a:blip>
            <a:srcRect t="8881" b="7722"/>
            <a:stretch/>
          </p:blipFill>
          <p:spPr>
            <a:xfrm>
              <a:off x="6191987" y="1465636"/>
              <a:ext cx="869775" cy="726150"/>
            </a:xfrm>
            <a:prstGeom prst="rect">
              <a:avLst/>
            </a:prstGeom>
            <a:noFill/>
            <a:ln>
              <a:noFill/>
            </a:ln>
          </p:spPr>
        </p:pic>
      </p:grpSp>
      <p:grpSp>
        <p:nvGrpSpPr>
          <p:cNvPr id="827" name="Google Shape;827;p81"/>
          <p:cNvGrpSpPr/>
          <p:nvPr/>
        </p:nvGrpSpPr>
        <p:grpSpPr>
          <a:xfrm>
            <a:off x="4670025" y="2439024"/>
            <a:ext cx="4292700" cy="1545900"/>
            <a:chOff x="4593825" y="2362824"/>
            <a:chExt cx="4292700" cy="1545900"/>
          </a:xfrm>
        </p:grpSpPr>
        <p:sp>
          <p:nvSpPr>
            <p:cNvPr id="828" name="Google Shape;828;p81"/>
            <p:cNvSpPr/>
            <p:nvPr/>
          </p:nvSpPr>
          <p:spPr>
            <a:xfrm>
              <a:off x="4593825" y="2362824"/>
              <a:ext cx="4292700" cy="154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1"/>
            <p:cNvSpPr txBox="1"/>
            <p:nvPr/>
          </p:nvSpPr>
          <p:spPr>
            <a:xfrm>
              <a:off x="4753776" y="2402399"/>
              <a:ext cx="401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Light"/>
                  <a:ea typeface="Roboto Light"/>
                  <a:cs typeface="Roboto Light"/>
                  <a:sym typeface="Roboto Light"/>
                </a:rPr>
                <a:t>Fracción de un grado que corresponde al número de dígitos significativos en la fuente de coordenadas. </a:t>
              </a:r>
              <a:endParaRPr/>
            </a:p>
          </p:txBody>
        </p:sp>
        <p:sp>
          <p:nvSpPr>
            <p:cNvPr id="830" name="Google Shape;830;p81"/>
            <p:cNvSpPr txBox="1"/>
            <p:nvPr/>
          </p:nvSpPr>
          <p:spPr>
            <a:xfrm>
              <a:off x="4860801" y="2916062"/>
              <a:ext cx="1221600" cy="2742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200" i="0" u="none" strike="noStrike" cap="none">
                  <a:solidFill>
                    <a:srgbClr val="6699FF"/>
                  </a:solidFill>
                  <a:latin typeface="Roboto Light"/>
                  <a:ea typeface="Roboto Light"/>
                  <a:cs typeface="Roboto Light"/>
                  <a:sym typeface="Roboto Light"/>
                </a:rPr>
                <a:t>- 26.220778°</a:t>
              </a:r>
              <a:endParaRPr sz="1200" i="0" u="none" strike="noStrike" cap="none">
                <a:solidFill>
                  <a:srgbClr val="6699FF"/>
                </a:solidFill>
                <a:latin typeface="Roboto Light"/>
                <a:ea typeface="Roboto Light"/>
                <a:cs typeface="Roboto Light"/>
                <a:sym typeface="Roboto Light"/>
              </a:endParaRPr>
            </a:p>
          </p:txBody>
        </p:sp>
        <p:sp>
          <p:nvSpPr>
            <p:cNvPr id="831" name="Google Shape;831;p81"/>
            <p:cNvSpPr/>
            <p:nvPr/>
          </p:nvSpPr>
          <p:spPr>
            <a:xfrm>
              <a:off x="6082481" y="2916062"/>
              <a:ext cx="1029900" cy="43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0.000001</a:t>
              </a:r>
              <a:endParaRPr sz="1200">
                <a:latin typeface="Roboto Light"/>
                <a:ea typeface="Roboto Light"/>
                <a:cs typeface="Roboto Light"/>
                <a:sym typeface="Roboto Light"/>
              </a:endParaRPr>
            </a:p>
          </p:txBody>
        </p:sp>
        <p:sp>
          <p:nvSpPr>
            <p:cNvPr id="832" name="Google Shape;832;p81"/>
            <p:cNvSpPr/>
            <p:nvPr/>
          </p:nvSpPr>
          <p:spPr>
            <a:xfrm>
              <a:off x="6082476" y="3278514"/>
              <a:ext cx="25743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3600 seg ------ 1 grado</a:t>
              </a:r>
              <a:endParaRPr sz="1200" i="0" u="none" strike="noStrike" cap="none">
                <a:solidFill>
                  <a:srgbClr val="000000"/>
                </a:solidFill>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200" i="0" u="none" strike="noStrike" cap="none">
                  <a:solidFill>
                    <a:srgbClr val="000000"/>
                  </a:solidFill>
                  <a:latin typeface="Roboto Light"/>
                  <a:ea typeface="Roboto Light"/>
                  <a:cs typeface="Roboto Light"/>
                  <a:sym typeface="Roboto Light"/>
                </a:rPr>
                <a:t>0.1 seg  -------- x = 0.0002777 grados</a:t>
              </a:r>
              <a:endParaRPr sz="1200" i="0" u="none" strike="noStrike" cap="none">
                <a:solidFill>
                  <a:srgbClr val="000000"/>
                </a:solidFill>
                <a:latin typeface="Roboto Light"/>
                <a:ea typeface="Roboto Light"/>
                <a:cs typeface="Roboto Light"/>
                <a:sym typeface="Roboto Light"/>
              </a:endParaRPr>
            </a:p>
          </p:txBody>
        </p:sp>
        <p:cxnSp>
          <p:nvCxnSpPr>
            <p:cNvPr id="833" name="Google Shape;833;p81"/>
            <p:cNvCxnSpPr/>
            <p:nvPr/>
          </p:nvCxnSpPr>
          <p:spPr>
            <a:xfrm>
              <a:off x="5257245" y="3176519"/>
              <a:ext cx="489300" cy="0"/>
            </a:xfrm>
            <a:prstGeom prst="straightConnector1">
              <a:avLst/>
            </a:prstGeom>
            <a:noFill/>
            <a:ln w="28575" cap="flat" cmpd="sng">
              <a:solidFill>
                <a:srgbClr val="FDA739"/>
              </a:solidFill>
              <a:prstDash val="solid"/>
              <a:round/>
              <a:headEnd type="none" w="sm" len="sm"/>
              <a:tailEnd type="none" w="sm" len="sm"/>
            </a:ln>
          </p:spPr>
        </p:cxnSp>
        <p:cxnSp>
          <p:nvCxnSpPr>
            <p:cNvPr id="834" name="Google Shape;834;p81"/>
            <p:cNvCxnSpPr/>
            <p:nvPr/>
          </p:nvCxnSpPr>
          <p:spPr>
            <a:xfrm>
              <a:off x="5645938" y="3520887"/>
              <a:ext cx="86400" cy="0"/>
            </a:xfrm>
            <a:prstGeom prst="straightConnector1">
              <a:avLst/>
            </a:prstGeom>
            <a:noFill/>
            <a:ln w="28575" cap="flat" cmpd="sng">
              <a:solidFill>
                <a:srgbClr val="FDA739"/>
              </a:solidFill>
              <a:prstDash val="solid"/>
              <a:round/>
              <a:headEnd type="none" w="sm" len="sm"/>
              <a:tailEnd type="none" w="sm" len="sm"/>
            </a:ln>
          </p:spPr>
        </p:cxnSp>
        <p:sp>
          <p:nvSpPr>
            <p:cNvPr id="835" name="Google Shape;835;p81"/>
            <p:cNvSpPr txBox="1"/>
            <p:nvPr/>
          </p:nvSpPr>
          <p:spPr>
            <a:xfrm>
              <a:off x="4848651" y="3273999"/>
              <a:ext cx="1245900" cy="333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200" i="0" u="none" strike="noStrike" cap="none">
                  <a:solidFill>
                    <a:srgbClr val="6699FF"/>
                  </a:solidFill>
                  <a:latin typeface="Roboto Light"/>
                  <a:ea typeface="Roboto Light"/>
                  <a:cs typeface="Roboto Light"/>
                  <a:sym typeface="Roboto Light"/>
                </a:rPr>
                <a:t>26° 13’ 14.8’’ S</a:t>
              </a:r>
              <a:endParaRPr sz="1200" i="0" u="none" strike="noStrike" cap="none">
                <a:solidFill>
                  <a:srgbClr val="6699FF"/>
                </a:solidFill>
                <a:latin typeface="Roboto Light"/>
                <a:ea typeface="Roboto Light"/>
                <a:cs typeface="Roboto Light"/>
                <a:sym typeface="Roboto Light"/>
              </a:endParaRPr>
            </a:p>
          </p:txBody>
        </p:sp>
      </p:grpSp>
      <p:sp>
        <p:nvSpPr>
          <p:cNvPr id="836" name="Google Shape;836;p81"/>
          <p:cNvSpPr txBox="1"/>
          <p:nvPr/>
        </p:nvSpPr>
        <p:spPr>
          <a:xfrm>
            <a:off x="3206325" y="519175"/>
            <a:ext cx="1463700" cy="431100"/>
          </a:xfrm>
          <a:prstGeom prst="rect">
            <a:avLst/>
          </a:prstGeom>
          <a:noFill/>
          <a:ln>
            <a:noFill/>
          </a:ln>
        </p:spPr>
        <p:txBody>
          <a:bodyPr spcFirstLastPara="1" wrap="square" lIns="91425" tIns="91425" rIns="91425" bIns="91425" anchor="t" anchorCtr="0">
            <a:spAutoFit/>
          </a:bodyPr>
          <a:lstStyle/>
          <a:p>
            <a:pPr marL="171450" lvl="0" indent="-215900" algn="l" rtl="0">
              <a:lnSpc>
                <a:spcPct val="115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Formato</a:t>
            </a:r>
            <a:endParaRPr sz="1600">
              <a:solidFill>
                <a:srgbClr val="434343"/>
              </a:solidFill>
              <a:latin typeface="Roboto Light"/>
              <a:ea typeface="Roboto Light"/>
              <a:cs typeface="Roboto Light"/>
              <a:sym typeface="Roboto Light"/>
            </a:endParaRPr>
          </a:p>
        </p:txBody>
      </p:sp>
      <p:sp>
        <p:nvSpPr>
          <p:cNvPr id="837" name="Google Shape;837;p81"/>
          <p:cNvSpPr txBox="1"/>
          <p:nvPr/>
        </p:nvSpPr>
        <p:spPr>
          <a:xfrm>
            <a:off x="3206325" y="4162537"/>
            <a:ext cx="5937000" cy="431100"/>
          </a:xfrm>
          <a:prstGeom prst="rect">
            <a:avLst/>
          </a:prstGeom>
          <a:noFill/>
          <a:ln>
            <a:noFill/>
          </a:ln>
        </p:spPr>
        <p:txBody>
          <a:bodyPr spcFirstLastPara="1" wrap="square" lIns="91425" tIns="91425" rIns="91425" bIns="91425" anchor="t" anchorCtr="0">
            <a:spAutoFit/>
          </a:bodyPr>
          <a:lstStyle/>
          <a:p>
            <a:pPr marL="171450" lvl="0" indent="-215900" algn="l" rtl="0">
              <a:lnSpc>
                <a:spcPct val="115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Definidas dentro de un sistema de coordenadas de referencia</a:t>
            </a:r>
            <a:endParaRPr sz="1600">
              <a:solidFill>
                <a:srgbClr val="434343"/>
              </a:solidFill>
              <a:latin typeface="Roboto Light"/>
              <a:ea typeface="Roboto Light"/>
              <a:cs typeface="Roboto Light"/>
              <a:sym typeface="Roboto Light"/>
            </a:endParaRPr>
          </a:p>
        </p:txBody>
      </p:sp>
      <p:sp>
        <p:nvSpPr>
          <p:cNvPr id="838" name="Google Shape;838;p81"/>
          <p:cNvSpPr txBox="1"/>
          <p:nvPr/>
        </p:nvSpPr>
        <p:spPr>
          <a:xfrm>
            <a:off x="3206325" y="1468825"/>
            <a:ext cx="1463700" cy="714300"/>
          </a:xfrm>
          <a:prstGeom prst="rect">
            <a:avLst/>
          </a:prstGeom>
          <a:noFill/>
          <a:ln>
            <a:noFill/>
          </a:ln>
        </p:spPr>
        <p:txBody>
          <a:bodyPr spcFirstLastPara="1" wrap="square" lIns="91425" tIns="91425" rIns="91425" bIns="91425" anchor="t" anchorCtr="0">
            <a:spAutoFit/>
          </a:bodyPr>
          <a:lstStyle/>
          <a:p>
            <a:pPr marL="171450" lvl="0" indent="-215900" algn="l" rtl="0">
              <a:lnSpc>
                <a:spcPct val="115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Valores límite</a:t>
            </a:r>
            <a:endParaRPr sz="1600">
              <a:solidFill>
                <a:srgbClr val="434343"/>
              </a:solidFill>
              <a:latin typeface="Roboto Light"/>
              <a:ea typeface="Roboto Light"/>
              <a:cs typeface="Roboto Light"/>
              <a:sym typeface="Roboto Light"/>
            </a:endParaRPr>
          </a:p>
        </p:txBody>
      </p:sp>
      <p:sp>
        <p:nvSpPr>
          <p:cNvPr id="839" name="Google Shape;839;p81"/>
          <p:cNvSpPr txBox="1"/>
          <p:nvPr/>
        </p:nvSpPr>
        <p:spPr>
          <a:xfrm>
            <a:off x="3206313" y="2763663"/>
            <a:ext cx="1463700" cy="431100"/>
          </a:xfrm>
          <a:prstGeom prst="rect">
            <a:avLst/>
          </a:prstGeom>
          <a:noFill/>
          <a:ln>
            <a:noFill/>
          </a:ln>
        </p:spPr>
        <p:txBody>
          <a:bodyPr spcFirstLastPara="1" wrap="square" lIns="91425" tIns="91425" rIns="91425" bIns="91425" anchor="t" anchorCtr="0">
            <a:spAutoFit/>
          </a:bodyPr>
          <a:lstStyle/>
          <a:p>
            <a:pPr marL="171450" lvl="0" indent="-215900" algn="l" rtl="0">
              <a:lnSpc>
                <a:spcPct val="115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Precisión</a:t>
            </a:r>
            <a:endParaRPr sz="1600">
              <a:solidFill>
                <a:srgbClr val="434343"/>
              </a:solidFill>
              <a:latin typeface="Roboto Light"/>
              <a:ea typeface="Roboto Light"/>
              <a:cs typeface="Roboto Light"/>
              <a:sym typeface="Roboto Light"/>
            </a:endParaRPr>
          </a:p>
        </p:txBody>
      </p:sp>
      <p:pic>
        <p:nvPicPr>
          <p:cNvPr id="840" name="Google Shape;840;p81"/>
          <p:cNvPicPr preferRelativeResize="0"/>
          <p:nvPr/>
        </p:nvPicPr>
        <p:blipFill>
          <a:blip r:embed="rId5">
            <a:alphaModFix/>
          </a:blip>
          <a:stretch>
            <a:fillRect/>
          </a:stretch>
        </p:blipFill>
        <p:spPr>
          <a:xfrm>
            <a:off x="821088" y="2000500"/>
            <a:ext cx="1391119" cy="1359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08"/>
          <p:cNvSpPr txBox="1"/>
          <p:nvPr/>
        </p:nvSpPr>
        <p:spPr>
          <a:xfrm>
            <a:off x="3297725" y="1376850"/>
            <a:ext cx="3259200" cy="22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3300"/>
              </a:buClr>
              <a:buSzPts val="2000"/>
              <a:buFont typeface="Roboto Light"/>
              <a:buChar char="●"/>
            </a:pPr>
            <a:r>
              <a:rPr lang="en" sz="2000">
                <a:solidFill>
                  <a:srgbClr val="434343"/>
                </a:solidFill>
                <a:latin typeface="Roboto Light"/>
                <a:ea typeface="Roboto Light"/>
                <a:cs typeface="Roboto Light"/>
                <a:sym typeface="Roboto Light"/>
              </a:rPr>
              <a:t>Protocolo</a:t>
            </a:r>
            <a:endParaRPr sz="2000">
              <a:solidFill>
                <a:srgbClr val="434343"/>
              </a:solidFill>
              <a:latin typeface="Roboto Light"/>
              <a:ea typeface="Roboto Light"/>
              <a:cs typeface="Roboto Light"/>
              <a:sym typeface="Roboto Light"/>
            </a:endParaRPr>
          </a:p>
          <a:p>
            <a:pPr marL="457200" lvl="0" indent="-355600" algn="l" rtl="0">
              <a:spcBef>
                <a:spcPts val="1000"/>
              </a:spcBef>
              <a:spcAft>
                <a:spcPts val="0"/>
              </a:spcAft>
              <a:buClr>
                <a:srgbClr val="FF3300"/>
              </a:buClr>
              <a:buSzPts val="2000"/>
              <a:buFont typeface="Roboto Light"/>
              <a:buChar char="●"/>
            </a:pPr>
            <a:r>
              <a:rPr lang="en" sz="2000">
                <a:solidFill>
                  <a:srgbClr val="434343"/>
                </a:solidFill>
                <a:latin typeface="Roboto Light"/>
                <a:ea typeface="Roboto Light"/>
                <a:cs typeface="Roboto Light"/>
                <a:sym typeface="Roboto Light"/>
              </a:rPr>
              <a:t>Fuentes</a:t>
            </a:r>
            <a:endParaRPr sz="20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0"/>
              </a:spcAft>
              <a:buClr>
                <a:srgbClr val="FF3300"/>
              </a:buClr>
              <a:buSzPts val="2000"/>
              <a:buFont typeface="Roboto Light"/>
              <a:buChar char="●"/>
            </a:pPr>
            <a:r>
              <a:rPr lang="en" sz="2000">
                <a:solidFill>
                  <a:srgbClr val="434343"/>
                </a:solidFill>
                <a:latin typeface="Roboto Light"/>
                <a:ea typeface="Roboto Light"/>
                <a:cs typeface="Roboto Light"/>
                <a:sym typeface="Roboto Light"/>
              </a:rPr>
              <a:t>Quién</a:t>
            </a:r>
            <a:endParaRPr sz="20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0"/>
              </a:spcAft>
              <a:buClr>
                <a:srgbClr val="FF3300"/>
              </a:buClr>
              <a:buSzPts val="2000"/>
              <a:buFont typeface="Roboto Light"/>
              <a:buChar char="●"/>
            </a:pPr>
            <a:r>
              <a:rPr lang="en" sz="2000">
                <a:solidFill>
                  <a:srgbClr val="434343"/>
                </a:solidFill>
                <a:latin typeface="Roboto Light"/>
                <a:ea typeface="Roboto Light"/>
                <a:cs typeface="Roboto Light"/>
                <a:sym typeface="Roboto Light"/>
              </a:rPr>
              <a:t>Cuándo</a:t>
            </a:r>
            <a:endParaRPr sz="20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1000"/>
              </a:spcAft>
              <a:buClr>
                <a:srgbClr val="FF3300"/>
              </a:buClr>
              <a:buSzPts val="2000"/>
              <a:buFont typeface="Roboto Light"/>
              <a:buChar char="●"/>
            </a:pPr>
            <a:r>
              <a:rPr lang="en" sz="2000">
                <a:solidFill>
                  <a:srgbClr val="434343"/>
                </a:solidFill>
                <a:latin typeface="Roboto Light"/>
                <a:ea typeface="Roboto Light"/>
                <a:cs typeface="Roboto Light"/>
                <a:sym typeface="Roboto Light"/>
              </a:rPr>
              <a:t>Observaciones</a:t>
            </a:r>
            <a:endParaRPr sz="2000">
              <a:solidFill>
                <a:srgbClr val="434343"/>
              </a:solidFill>
              <a:latin typeface="Roboto Light"/>
              <a:ea typeface="Roboto Light"/>
              <a:cs typeface="Roboto Light"/>
              <a:sym typeface="Roboto Light"/>
            </a:endParaRPr>
          </a:p>
        </p:txBody>
      </p:sp>
      <p:sp>
        <p:nvSpPr>
          <p:cNvPr id="1218" name="Google Shape;1218;p108"/>
          <p:cNvSpPr/>
          <p:nvPr/>
        </p:nvSpPr>
        <p:spPr>
          <a:xfrm>
            <a:off x="0" y="-1"/>
            <a:ext cx="30333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0">
                <a:solidFill>
                  <a:srgbClr val="333333"/>
                </a:solidFill>
                <a:latin typeface="Calibri"/>
                <a:ea typeface="Calibri"/>
                <a:cs typeface="Calibri"/>
                <a:sym typeface="Calibri"/>
              </a:rPr>
              <a:t>?</a:t>
            </a:r>
            <a:endParaRPr sz="1100"/>
          </a:p>
        </p:txBody>
      </p:sp>
      <p:sp>
        <p:nvSpPr>
          <p:cNvPr id="1219" name="Google Shape;1219;p108"/>
          <p:cNvSpPr txBox="1"/>
          <p:nvPr/>
        </p:nvSpPr>
        <p:spPr>
          <a:xfrm>
            <a:off x="0" y="3929200"/>
            <a:ext cx="3033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800">
                <a:solidFill>
                  <a:schemeClr val="lt1"/>
                </a:solidFill>
                <a:latin typeface="Roboto Thin"/>
                <a:ea typeface="Roboto Thin"/>
                <a:cs typeface="Roboto Thin"/>
                <a:sym typeface="Roboto Thin"/>
              </a:rPr>
              <a:t>Georreferenciación</a:t>
            </a:r>
            <a:endParaRPr sz="2800"/>
          </a:p>
        </p:txBody>
      </p:sp>
      <p:pic>
        <p:nvPicPr>
          <p:cNvPr id="1220" name="Google Shape;1220;p108"/>
          <p:cNvPicPr preferRelativeResize="0"/>
          <p:nvPr/>
        </p:nvPicPr>
        <p:blipFill>
          <a:blip r:embed="rId3">
            <a:alphaModFix/>
          </a:blip>
          <a:stretch>
            <a:fillRect/>
          </a:stretch>
        </p:blipFill>
        <p:spPr>
          <a:xfrm>
            <a:off x="1" y="4809903"/>
            <a:ext cx="9144000" cy="333345"/>
          </a:xfrm>
          <a:prstGeom prst="rect">
            <a:avLst/>
          </a:prstGeom>
          <a:noFill/>
          <a:ln>
            <a:noFill/>
          </a:ln>
        </p:spPr>
      </p:pic>
      <p:sp>
        <p:nvSpPr>
          <p:cNvPr id="1221" name="Google Shape;1221;p108"/>
          <p:cNvSpPr txBox="1"/>
          <p:nvPr/>
        </p:nvSpPr>
        <p:spPr>
          <a:xfrm>
            <a:off x="3297717" y="410450"/>
            <a:ext cx="39411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a:solidFill>
                  <a:srgbClr val="FF7340"/>
                </a:solidFill>
                <a:latin typeface="Roboto Light"/>
                <a:ea typeface="Roboto Light"/>
                <a:cs typeface="Roboto Light"/>
                <a:sym typeface="Roboto Light"/>
              </a:rPr>
              <a:t>Metadatos</a:t>
            </a:r>
            <a:endParaRPr sz="2300">
              <a:solidFill>
                <a:srgbClr val="FF7340"/>
              </a:solidFill>
              <a:latin typeface="Roboto Light"/>
              <a:ea typeface="Roboto Light"/>
              <a:cs typeface="Roboto Light"/>
              <a:sym typeface="Roboto Light"/>
            </a:endParaRPr>
          </a:p>
        </p:txBody>
      </p:sp>
      <p:sp>
        <p:nvSpPr>
          <p:cNvPr id="1222" name="Google Shape;1222;p108"/>
          <p:cNvSpPr txBox="1"/>
          <p:nvPr/>
        </p:nvSpPr>
        <p:spPr>
          <a:xfrm>
            <a:off x="6175925" y="1376850"/>
            <a:ext cx="2674800" cy="22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888888"/>
              </a:buClr>
              <a:buSzPts val="2000"/>
              <a:buFont typeface="Roboto Light"/>
              <a:buChar char="●"/>
            </a:pPr>
            <a:r>
              <a:rPr lang="en" sz="1600">
                <a:solidFill>
                  <a:srgbClr val="434343"/>
                </a:solidFill>
                <a:latin typeface="Roboto Light"/>
                <a:ea typeface="Roboto Light"/>
                <a:cs typeface="Roboto Light"/>
                <a:sym typeface="Roboto Light"/>
              </a:rPr>
              <a:t>georeferenceProtocol</a:t>
            </a:r>
            <a:endParaRPr sz="1600">
              <a:solidFill>
                <a:srgbClr val="434343"/>
              </a:solidFill>
              <a:latin typeface="Roboto Light"/>
              <a:ea typeface="Roboto Light"/>
              <a:cs typeface="Roboto Light"/>
              <a:sym typeface="Roboto Light"/>
            </a:endParaRPr>
          </a:p>
          <a:p>
            <a:pPr marL="457200" lvl="0" indent="-355600" algn="l" rtl="0">
              <a:spcBef>
                <a:spcPts val="1000"/>
              </a:spcBef>
              <a:spcAft>
                <a:spcPts val="0"/>
              </a:spcAft>
              <a:buClr>
                <a:srgbClr val="888888"/>
              </a:buClr>
              <a:buSzPts val="2000"/>
              <a:buFont typeface="Roboto Light"/>
              <a:buChar char="●"/>
            </a:pPr>
            <a:r>
              <a:rPr lang="en" sz="1600">
                <a:solidFill>
                  <a:srgbClr val="434343"/>
                </a:solidFill>
                <a:latin typeface="Roboto Light"/>
                <a:ea typeface="Roboto Light"/>
                <a:cs typeface="Roboto Light"/>
                <a:sym typeface="Roboto Light"/>
              </a:rPr>
              <a:t>georeferenceSources</a:t>
            </a:r>
            <a:endParaRPr sz="16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0"/>
              </a:spcAft>
              <a:buClr>
                <a:srgbClr val="888888"/>
              </a:buClr>
              <a:buSzPts val="2000"/>
              <a:buFont typeface="Roboto Light"/>
              <a:buChar char="●"/>
            </a:pPr>
            <a:r>
              <a:rPr lang="en" sz="1600">
                <a:solidFill>
                  <a:srgbClr val="434343"/>
                </a:solidFill>
                <a:latin typeface="Roboto Light"/>
                <a:ea typeface="Roboto Light"/>
                <a:cs typeface="Roboto Light"/>
                <a:sym typeface="Roboto Light"/>
              </a:rPr>
              <a:t>georeferencedBy</a:t>
            </a:r>
            <a:endParaRPr sz="16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0"/>
              </a:spcAft>
              <a:buClr>
                <a:srgbClr val="888888"/>
              </a:buClr>
              <a:buSzPts val="2000"/>
              <a:buFont typeface="Roboto Light"/>
              <a:buChar char="●"/>
            </a:pPr>
            <a:r>
              <a:rPr lang="en" sz="1600">
                <a:solidFill>
                  <a:srgbClr val="434343"/>
                </a:solidFill>
                <a:latin typeface="Roboto Light"/>
                <a:ea typeface="Roboto Light"/>
                <a:cs typeface="Roboto Light"/>
                <a:sym typeface="Roboto Light"/>
              </a:rPr>
              <a:t>georeferencedDate</a:t>
            </a:r>
            <a:endParaRPr sz="1600">
              <a:solidFill>
                <a:srgbClr val="434343"/>
              </a:solidFill>
              <a:latin typeface="Roboto Light"/>
              <a:ea typeface="Roboto Light"/>
              <a:cs typeface="Roboto Light"/>
              <a:sym typeface="Roboto Light"/>
            </a:endParaRPr>
          </a:p>
          <a:p>
            <a:pPr marL="457200" lvl="0" indent="-355600" algn="l" rtl="0">
              <a:lnSpc>
                <a:spcPct val="100000"/>
              </a:lnSpc>
              <a:spcBef>
                <a:spcPts val="1000"/>
              </a:spcBef>
              <a:spcAft>
                <a:spcPts val="1000"/>
              </a:spcAft>
              <a:buClr>
                <a:srgbClr val="888888"/>
              </a:buClr>
              <a:buSzPts val="2000"/>
              <a:buFont typeface="Roboto Light"/>
              <a:buChar char="●"/>
            </a:pPr>
            <a:r>
              <a:rPr lang="en" sz="1600">
                <a:solidFill>
                  <a:srgbClr val="434343"/>
                </a:solidFill>
                <a:latin typeface="Roboto Light"/>
                <a:ea typeface="Roboto Light"/>
                <a:cs typeface="Roboto Light"/>
                <a:sym typeface="Roboto Light"/>
              </a:rPr>
              <a:t>georeferenceRemarks</a:t>
            </a:r>
            <a:endParaRPr sz="1600">
              <a:solidFill>
                <a:srgbClr val="434343"/>
              </a:solidFill>
              <a:latin typeface="Roboto Light"/>
              <a:ea typeface="Roboto Light"/>
              <a:cs typeface="Roboto Light"/>
              <a:sym typeface="Roboto Light"/>
            </a:endParaRPr>
          </a:p>
        </p:txBody>
      </p:sp>
      <p:sp>
        <p:nvSpPr>
          <p:cNvPr id="1223" name="Google Shape;1223;p108"/>
          <p:cNvSpPr txBox="1"/>
          <p:nvPr/>
        </p:nvSpPr>
        <p:spPr>
          <a:xfrm>
            <a:off x="6239325" y="945750"/>
            <a:ext cx="2163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chemeClr val="dk1"/>
                </a:solidFill>
                <a:latin typeface="Roboto Light"/>
                <a:ea typeface="Roboto Light"/>
                <a:cs typeface="Roboto Light"/>
                <a:sym typeface="Roboto Light"/>
              </a:rPr>
              <a:t>En Darwin Core: </a:t>
            </a:r>
            <a:endParaRPr sz="1200"/>
          </a:p>
        </p:txBody>
      </p:sp>
      <p:pic>
        <p:nvPicPr>
          <p:cNvPr id="1224" name="Google Shape;1224;p108"/>
          <p:cNvPicPr preferRelativeResize="0"/>
          <p:nvPr/>
        </p:nvPicPr>
        <p:blipFill rotWithShape="1">
          <a:blip r:embed="rId4">
            <a:alphaModFix/>
          </a:blip>
          <a:srcRect l="13045" t="22526" r="6671" b="18919"/>
          <a:stretch/>
        </p:blipFill>
        <p:spPr>
          <a:xfrm>
            <a:off x="943549" y="1374275"/>
            <a:ext cx="1146225" cy="11816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9"/>
          <p:cNvSpPr/>
          <p:nvPr/>
        </p:nvSpPr>
        <p:spPr>
          <a:xfrm>
            <a:off x="0" y="325"/>
            <a:ext cx="91440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231" name="Google Shape;1231;p109"/>
          <p:cNvPicPr preferRelativeResize="0"/>
          <p:nvPr/>
        </p:nvPicPr>
        <p:blipFill>
          <a:blip r:embed="rId3">
            <a:alphaModFix/>
          </a:blip>
          <a:stretch>
            <a:fillRect/>
          </a:stretch>
        </p:blipFill>
        <p:spPr>
          <a:xfrm>
            <a:off x="1" y="4810153"/>
            <a:ext cx="9144000" cy="333345"/>
          </a:xfrm>
          <a:prstGeom prst="rect">
            <a:avLst/>
          </a:prstGeom>
          <a:noFill/>
          <a:ln>
            <a:noFill/>
          </a:ln>
        </p:spPr>
      </p:pic>
      <p:pic>
        <p:nvPicPr>
          <p:cNvPr id="1232" name="Google Shape;1232;p109"/>
          <p:cNvPicPr preferRelativeResize="0"/>
          <p:nvPr/>
        </p:nvPicPr>
        <p:blipFill>
          <a:blip r:embed="rId4">
            <a:alphaModFix/>
          </a:blip>
          <a:stretch>
            <a:fillRect/>
          </a:stretch>
        </p:blipFill>
        <p:spPr>
          <a:xfrm>
            <a:off x="964575" y="325"/>
            <a:ext cx="7214862" cy="4809899"/>
          </a:xfrm>
          <a:prstGeom prst="rect">
            <a:avLst/>
          </a:prstGeom>
          <a:noFill/>
          <a:ln>
            <a:noFill/>
          </a:ln>
        </p:spPr>
      </p:pic>
      <p:sp>
        <p:nvSpPr>
          <p:cNvPr id="1233" name="Google Shape;1233;p109"/>
          <p:cNvSpPr txBox="1"/>
          <p:nvPr/>
        </p:nvSpPr>
        <p:spPr>
          <a:xfrm>
            <a:off x="1020850" y="117775"/>
            <a:ext cx="3000000" cy="1403700"/>
          </a:xfrm>
          <a:prstGeom prst="rect">
            <a:avLst/>
          </a:prstGeom>
          <a:noFill/>
          <a:ln>
            <a:noFill/>
          </a:ln>
        </p:spPr>
        <p:txBody>
          <a:bodyPr spcFirstLastPara="1" wrap="square" lIns="91425" tIns="91425" rIns="91425" bIns="91425" anchor="t" anchorCtr="0">
            <a:spAutoFit/>
          </a:bodyPr>
          <a:lstStyle/>
          <a:p>
            <a:pPr marL="171450" lvl="0" indent="0" algn="l" rtl="0">
              <a:lnSpc>
                <a:spcPct val="115000"/>
              </a:lnSpc>
              <a:spcBef>
                <a:spcPts val="0"/>
              </a:spcBef>
              <a:spcAft>
                <a:spcPts val="0"/>
              </a:spcAft>
              <a:buNone/>
            </a:pPr>
            <a:r>
              <a:rPr lang="en" sz="2400" i="1">
                <a:solidFill>
                  <a:srgbClr val="FFFFFF"/>
                </a:solidFill>
                <a:latin typeface="Roboto Light"/>
                <a:ea typeface="Roboto Light"/>
                <a:cs typeface="Roboto Light"/>
                <a:sym typeface="Roboto Light"/>
              </a:rPr>
              <a:t>Errores comunes, cómo evitarlos y cómo corregirlos</a:t>
            </a:r>
            <a:endParaRPr sz="1200"/>
          </a:p>
        </p:txBody>
      </p:sp>
      <p:sp>
        <p:nvSpPr>
          <p:cNvPr id="1234" name="Google Shape;1234;p109"/>
          <p:cNvSpPr txBox="1"/>
          <p:nvPr/>
        </p:nvSpPr>
        <p:spPr>
          <a:xfrm>
            <a:off x="964575" y="4517650"/>
            <a:ext cx="2051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FFFFFF"/>
                </a:solidFill>
                <a:latin typeface="Roboto Light"/>
                <a:ea typeface="Roboto Light"/>
                <a:cs typeface="Roboto Light"/>
                <a:sym typeface="Roboto Light"/>
              </a:rPr>
              <a:t>Ashim D’Silva, CC0</a:t>
            </a:r>
            <a:endParaRPr sz="700">
              <a:solidFill>
                <a:srgbClr val="FFFFFF"/>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0"/>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41" name="Google Shape;1241;p110"/>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242" name="Google Shape;1242;p110"/>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243" name="Google Shape;1243;p110"/>
          <p:cNvSpPr txBox="1"/>
          <p:nvPr/>
        </p:nvSpPr>
        <p:spPr>
          <a:xfrm>
            <a:off x="3370675" y="177475"/>
            <a:ext cx="34011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Falta de georreferencia</a:t>
            </a:r>
            <a:endParaRPr sz="1900">
              <a:latin typeface="Roboto Light"/>
              <a:ea typeface="Roboto Light"/>
              <a:cs typeface="Roboto Light"/>
              <a:sym typeface="Roboto Light"/>
            </a:endParaRPr>
          </a:p>
        </p:txBody>
      </p:sp>
      <p:pic>
        <p:nvPicPr>
          <p:cNvPr id="1244" name="Google Shape;1244;p110"/>
          <p:cNvPicPr preferRelativeResize="0"/>
          <p:nvPr/>
        </p:nvPicPr>
        <p:blipFill>
          <a:blip r:embed="rId4">
            <a:alphaModFix/>
          </a:blip>
          <a:stretch>
            <a:fillRect/>
          </a:stretch>
        </p:blipFill>
        <p:spPr>
          <a:xfrm>
            <a:off x="3617700" y="1237253"/>
            <a:ext cx="3666000" cy="2345900"/>
          </a:xfrm>
          <a:prstGeom prst="rect">
            <a:avLst/>
          </a:prstGeom>
          <a:noFill/>
          <a:ln>
            <a:noFill/>
          </a:ln>
        </p:spPr>
      </p:pic>
      <p:sp>
        <p:nvSpPr>
          <p:cNvPr id="1245" name="Google Shape;1245;p110"/>
          <p:cNvSpPr txBox="1"/>
          <p:nvPr/>
        </p:nvSpPr>
        <p:spPr>
          <a:xfrm>
            <a:off x="3945425" y="3583150"/>
            <a:ext cx="2852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solidFill>
                  <a:srgbClr val="666666"/>
                </a:solidFill>
              </a:rPr>
              <a:t>Data from GBIF snapshots 2016, 2017, 2019, 2020. </a:t>
            </a:r>
            <a:endParaRPr sz="900" i="1">
              <a:solidFill>
                <a:srgbClr val="666666"/>
              </a:solidFill>
            </a:endParaRPr>
          </a:p>
        </p:txBody>
      </p:sp>
      <p:pic>
        <p:nvPicPr>
          <p:cNvPr id="1246" name="Google Shape;1246;p110"/>
          <p:cNvPicPr preferRelativeResize="0"/>
          <p:nvPr/>
        </p:nvPicPr>
        <p:blipFill>
          <a:blip r:embed="rId5">
            <a:alphaModFix/>
          </a:blip>
          <a:stretch>
            <a:fillRect/>
          </a:stretch>
        </p:blipFill>
        <p:spPr>
          <a:xfrm>
            <a:off x="8424250" y="225375"/>
            <a:ext cx="582650" cy="582650"/>
          </a:xfrm>
          <a:prstGeom prst="rect">
            <a:avLst/>
          </a:prstGeom>
          <a:noFill/>
          <a:ln>
            <a:noFill/>
          </a:ln>
        </p:spPr>
      </p:pic>
      <p:pic>
        <p:nvPicPr>
          <p:cNvPr id="1247" name="Google Shape;1247;p110"/>
          <p:cNvPicPr preferRelativeResize="0"/>
          <p:nvPr/>
        </p:nvPicPr>
        <p:blipFill>
          <a:blip r:embed="rId6">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11"/>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54" name="Google Shape;1254;p111"/>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255" name="Google Shape;1255;p111"/>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256" name="Google Shape;1256;p111"/>
          <p:cNvSpPr txBox="1"/>
          <p:nvPr/>
        </p:nvSpPr>
        <p:spPr>
          <a:xfrm>
            <a:off x="3370675" y="177475"/>
            <a:ext cx="34011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Falta de georreferencia</a:t>
            </a:r>
            <a:endParaRPr sz="1900">
              <a:latin typeface="Roboto Light"/>
              <a:ea typeface="Roboto Light"/>
              <a:cs typeface="Roboto Light"/>
              <a:sym typeface="Roboto Light"/>
            </a:endParaRPr>
          </a:p>
        </p:txBody>
      </p:sp>
      <p:pic>
        <p:nvPicPr>
          <p:cNvPr id="1257" name="Google Shape;1257;p111"/>
          <p:cNvPicPr preferRelativeResize="0"/>
          <p:nvPr/>
        </p:nvPicPr>
        <p:blipFill>
          <a:blip r:embed="rId4">
            <a:alphaModFix/>
          </a:blip>
          <a:stretch>
            <a:fillRect/>
          </a:stretch>
        </p:blipFill>
        <p:spPr>
          <a:xfrm>
            <a:off x="8424250" y="225375"/>
            <a:ext cx="582650" cy="582650"/>
          </a:xfrm>
          <a:prstGeom prst="rect">
            <a:avLst/>
          </a:prstGeom>
          <a:noFill/>
          <a:ln>
            <a:noFill/>
          </a:ln>
        </p:spPr>
      </p:pic>
      <p:graphicFrame>
        <p:nvGraphicFramePr>
          <p:cNvPr id="1258" name="Google Shape;1258;p111"/>
          <p:cNvGraphicFramePr/>
          <p:nvPr/>
        </p:nvGraphicFramePr>
        <p:xfrm>
          <a:off x="3346424" y="940487"/>
          <a:ext cx="3000000" cy="3000000"/>
        </p:xfrm>
        <a:graphic>
          <a:graphicData uri="http://schemas.openxmlformats.org/drawingml/2006/table">
            <a:tbl>
              <a:tblPr>
                <a:noFill/>
                <a:tableStyleId>{E88A1503-8855-4AE5-B349-23847B30EB6D}</a:tableStyleId>
              </a:tblPr>
              <a:tblGrid>
                <a:gridCol w="1645450">
                  <a:extLst>
                    <a:ext uri="{9D8B030D-6E8A-4147-A177-3AD203B41FA5}">
                      <a16:colId xmlns:a16="http://schemas.microsoft.com/office/drawing/2014/main" val="20000"/>
                    </a:ext>
                  </a:extLst>
                </a:gridCol>
                <a:gridCol w="1197600">
                  <a:extLst>
                    <a:ext uri="{9D8B030D-6E8A-4147-A177-3AD203B41FA5}">
                      <a16:colId xmlns:a16="http://schemas.microsoft.com/office/drawing/2014/main" val="20001"/>
                    </a:ext>
                  </a:extLst>
                </a:gridCol>
                <a:gridCol w="873900">
                  <a:extLst>
                    <a:ext uri="{9D8B030D-6E8A-4147-A177-3AD203B41FA5}">
                      <a16:colId xmlns:a16="http://schemas.microsoft.com/office/drawing/2014/main" val="20002"/>
                    </a:ext>
                  </a:extLst>
                </a:gridCol>
                <a:gridCol w="459975">
                  <a:extLst>
                    <a:ext uri="{9D8B030D-6E8A-4147-A177-3AD203B41FA5}">
                      <a16:colId xmlns:a16="http://schemas.microsoft.com/office/drawing/2014/main" val="20003"/>
                    </a:ext>
                  </a:extLst>
                </a:gridCol>
                <a:gridCol w="954650">
                  <a:extLst>
                    <a:ext uri="{9D8B030D-6E8A-4147-A177-3AD203B41FA5}">
                      <a16:colId xmlns:a16="http://schemas.microsoft.com/office/drawing/2014/main" val="20004"/>
                    </a:ext>
                  </a:extLst>
                </a:gridCol>
                <a:gridCol w="395975">
                  <a:extLst>
                    <a:ext uri="{9D8B030D-6E8A-4147-A177-3AD203B41FA5}">
                      <a16:colId xmlns:a16="http://schemas.microsoft.com/office/drawing/2014/main" val="20005"/>
                    </a:ext>
                  </a:extLst>
                </a:gridCol>
              </a:tblGrid>
              <a:tr h="283600">
                <a:tc>
                  <a:txBody>
                    <a:bodyPr/>
                    <a:lstStyle/>
                    <a:p>
                      <a:pPr marL="0" lvl="0" indent="0" algn="l" rtl="0">
                        <a:lnSpc>
                          <a:spcPct val="115000"/>
                        </a:lnSpc>
                        <a:spcBef>
                          <a:spcPts val="0"/>
                        </a:spcBef>
                        <a:spcAft>
                          <a:spcPts val="0"/>
                        </a:spcAft>
                        <a:buNone/>
                      </a:pP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A64D7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Utilidad</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741B47"/>
                      </a:solidFill>
                      <a:prstDash val="solid"/>
                      <a:round/>
                      <a:headEnd type="none" w="sm" len="sm"/>
                      <a:tailEnd type="none" w="sm" len="sm"/>
                    </a:lnT>
                    <a:lnB w="9525" cap="flat" cmpd="sng">
                      <a:solidFill>
                        <a:srgbClr val="A64D79"/>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100" b="1"/>
                        <a:t>Ocurrencias</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741B47"/>
                      </a:solidFill>
                      <a:prstDash val="solid"/>
                      <a:round/>
                      <a:headEnd type="none" w="sm" len="sm"/>
                      <a:tailEnd type="none" w="sm" len="sm"/>
                    </a:lnT>
                    <a:lnB w="9525" cap="flat" cmpd="sng">
                      <a:solidFill>
                        <a:srgbClr val="A64D79"/>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100" b="1"/>
                        <a:t>%</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741B47"/>
                      </a:solidFill>
                      <a:prstDash val="solid"/>
                      <a:round/>
                      <a:headEnd type="none" w="sm" len="sm"/>
                      <a:tailEnd type="none" w="sm" len="sm"/>
                    </a:lnT>
                    <a:lnB w="9525" cap="flat" cmpd="sng">
                      <a:solidFill>
                        <a:srgbClr val="A64D79"/>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100" b="1"/>
                        <a:t>Localidades</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741B47"/>
                      </a:solidFill>
                      <a:prstDash val="solid"/>
                      <a:round/>
                      <a:headEnd type="none" w="sm" len="sm"/>
                      <a:tailEnd type="none" w="sm" len="sm"/>
                    </a:lnT>
                    <a:lnB w="9525" cap="flat" cmpd="sng">
                      <a:solidFill>
                        <a:srgbClr val="A64D79"/>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100" b="1"/>
                        <a:t>%</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741B47"/>
                      </a:solidFill>
                      <a:prstDash val="solid"/>
                      <a:round/>
                      <a:headEnd type="none" w="sm" len="sm"/>
                      <a:tailEnd type="none" w="sm" len="sm"/>
                    </a:lnT>
                    <a:lnB w="9525" cap="flat" cmpd="sng">
                      <a:solidFill>
                        <a:srgbClr val="A64D79"/>
                      </a:solidFill>
                      <a:prstDash val="solid"/>
                      <a:round/>
                      <a:headEnd type="none" w="sm" len="sm"/>
                      <a:tailEnd type="none" w="sm" len="sm"/>
                    </a:lnB>
                    <a:solidFill>
                      <a:srgbClr val="EAD1DC"/>
                    </a:solidFill>
                  </a:tcPr>
                </a:tc>
                <a:extLst>
                  <a:ext uri="{0D108BD9-81ED-4DB2-BD59-A6C34878D82A}">
                    <a16:rowId xmlns:a16="http://schemas.microsoft.com/office/drawing/2014/main" val="10000"/>
                  </a:ext>
                </a:extLst>
              </a:tr>
              <a:tr h="324125">
                <a:tc>
                  <a:txBody>
                    <a:bodyPr/>
                    <a:lstStyle/>
                    <a:p>
                      <a:pPr marL="0" lvl="0" indent="0" algn="l" rtl="0">
                        <a:lnSpc>
                          <a:spcPct val="115000"/>
                        </a:lnSpc>
                        <a:spcBef>
                          <a:spcPts val="0"/>
                        </a:spcBef>
                        <a:spcAft>
                          <a:spcPts val="0"/>
                        </a:spcAft>
                        <a:buNone/>
                      </a:pPr>
                      <a:r>
                        <a:rPr lang="en" sz="1100" b="1"/>
                        <a:t>Total</a:t>
                      </a:r>
                      <a:endParaRPr sz="1100" b="1"/>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a:t>
                      </a:r>
                      <a:endParaRPr sz="1100"/>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&gt; 1,400 M</a:t>
                      </a:r>
                      <a:endParaRPr sz="1100"/>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1100"/>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100"/>
                        <a:t>&gt;99 M</a:t>
                      </a:r>
                      <a:endParaRPr sz="1100"/>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1100"/>
                    </a:p>
                  </a:txBody>
                  <a:tcPr marL="25400" marR="25400" marT="0" marB="0" anchor="ctr">
                    <a:lnL w="9525" cap="flat" cmpd="sng">
                      <a:solidFill>
                        <a:srgbClr val="A64D79">
                          <a:alpha val="0"/>
                        </a:srgbClr>
                      </a:solidFill>
                      <a:prstDash val="solid"/>
                      <a:round/>
                      <a:headEnd type="none" w="sm" len="sm"/>
                      <a:tailEnd type="none" w="sm" len="sm"/>
                    </a:lnL>
                    <a:lnR w="9525" cap="flat" cmpd="sng">
                      <a:solidFill>
                        <a:srgbClr val="A64D79">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5350">
                <a:tc>
                  <a:txBody>
                    <a:bodyPr/>
                    <a:lstStyle/>
                    <a:p>
                      <a:pPr marL="0" lvl="0" indent="0" algn="l" rtl="0">
                        <a:lnSpc>
                          <a:spcPct val="115000"/>
                        </a:lnSpc>
                        <a:spcBef>
                          <a:spcPts val="0"/>
                        </a:spcBef>
                        <a:spcAft>
                          <a:spcPts val="0"/>
                        </a:spcAft>
                        <a:buNone/>
                      </a:pPr>
                      <a:r>
                        <a:rPr lang="en" sz="1100" b="1"/>
                        <a:t>Coord</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ctr" rtl="0">
                        <a:lnSpc>
                          <a:spcPct val="115000"/>
                        </a:lnSpc>
                        <a:spcBef>
                          <a:spcPts val="0"/>
                        </a:spcBef>
                        <a:spcAft>
                          <a:spcPts val="0"/>
                        </a:spcAft>
                        <a:buNone/>
                      </a:pPr>
                      <a:r>
                        <a:rPr lang="en" sz="1100" b="1"/>
                        <a:t>mapeable</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a:t>&gt; 1,300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b="1"/>
                        <a:t>93</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a:t>&gt; 79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b="1"/>
                        <a:t>79</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extLst>
                  <a:ext uri="{0D108BD9-81ED-4DB2-BD59-A6C34878D82A}">
                    <a16:rowId xmlns:a16="http://schemas.microsoft.com/office/drawing/2014/main" val="10002"/>
                  </a:ext>
                </a:extLst>
              </a:tr>
              <a:tr h="496250">
                <a:tc>
                  <a:txBody>
                    <a:bodyPr/>
                    <a:lstStyle/>
                    <a:p>
                      <a:pPr marL="0" lvl="0" indent="0" algn="l" rtl="0">
                        <a:lnSpc>
                          <a:spcPct val="115000"/>
                        </a:lnSpc>
                        <a:spcBef>
                          <a:spcPts val="0"/>
                        </a:spcBef>
                        <a:spcAft>
                          <a:spcPts val="0"/>
                        </a:spcAft>
                        <a:buNone/>
                      </a:pPr>
                      <a:r>
                        <a:rPr lang="en" sz="1100" b="1"/>
                        <a:t>Coord + </a:t>
                      </a:r>
                      <a:r>
                        <a:rPr lang="en" sz="1100" b="1">
                          <a:solidFill>
                            <a:srgbClr val="990000"/>
                          </a:solidFill>
                        </a:rPr>
                        <a:t>Incerteza</a:t>
                      </a:r>
                      <a:endParaRPr sz="1100" b="1">
                        <a:solidFill>
                          <a:srgbClr val="990000"/>
                        </a:solidFill>
                      </a:endParaRPr>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ctr" rtl="0">
                        <a:lnSpc>
                          <a:spcPct val="115000"/>
                        </a:lnSpc>
                        <a:spcBef>
                          <a:spcPts val="0"/>
                        </a:spcBef>
                        <a:spcAft>
                          <a:spcPts val="0"/>
                        </a:spcAft>
                        <a:buNone/>
                      </a:pPr>
                      <a:r>
                        <a:rPr lang="en" sz="1100" b="1"/>
                        <a:t>mapeable con círculo</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a:t>&gt; 502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b="1"/>
                        <a:t>36</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a:t>&gt; 47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tc>
                  <a:txBody>
                    <a:bodyPr/>
                    <a:lstStyle/>
                    <a:p>
                      <a:pPr marL="0" lvl="0" indent="0" algn="r" rtl="0">
                        <a:lnSpc>
                          <a:spcPct val="115000"/>
                        </a:lnSpc>
                        <a:spcBef>
                          <a:spcPts val="0"/>
                        </a:spcBef>
                        <a:spcAft>
                          <a:spcPts val="0"/>
                        </a:spcAft>
                        <a:buNone/>
                      </a:pPr>
                      <a:r>
                        <a:rPr lang="en" sz="1100" b="1"/>
                        <a:t>48</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FFFAEA"/>
                    </a:solidFill>
                  </a:tcPr>
                </a:tc>
                <a:extLst>
                  <a:ext uri="{0D108BD9-81ED-4DB2-BD59-A6C34878D82A}">
                    <a16:rowId xmlns:a16="http://schemas.microsoft.com/office/drawing/2014/main" val="10003"/>
                  </a:ext>
                </a:extLst>
              </a:tr>
              <a:tr h="571450">
                <a:tc>
                  <a:txBody>
                    <a:bodyPr/>
                    <a:lstStyle/>
                    <a:p>
                      <a:pPr marL="0" lvl="0" indent="0" algn="l" rtl="0">
                        <a:lnSpc>
                          <a:spcPct val="115000"/>
                        </a:lnSpc>
                        <a:spcBef>
                          <a:spcPts val="0"/>
                        </a:spcBef>
                        <a:spcAft>
                          <a:spcPts val="0"/>
                        </a:spcAft>
                        <a:buNone/>
                      </a:pPr>
                      <a:r>
                        <a:rPr lang="en" sz="1100" b="1">
                          <a:solidFill>
                            <a:schemeClr val="dk1"/>
                          </a:solidFill>
                        </a:rPr>
                        <a:t>Coord + </a:t>
                      </a:r>
                      <a:r>
                        <a:rPr lang="en" sz="1100" b="1">
                          <a:solidFill>
                            <a:srgbClr val="990000"/>
                          </a:solidFill>
                        </a:rPr>
                        <a:t>Incerteza </a:t>
                      </a:r>
                      <a:endParaRPr sz="1100" b="1">
                        <a:solidFill>
                          <a:srgbClr val="990000"/>
                        </a:solidFill>
                      </a:endParaRPr>
                    </a:p>
                    <a:p>
                      <a:pPr marL="0" lvl="0" indent="0" algn="l" rtl="0">
                        <a:lnSpc>
                          <a:spcPct val="115000"/>
                        </a:lnSpc>
                        <a:spcBef>
                          <a:spcPts val="0"/>
                        </a:spcBef>
                        <a:spcAft>
                          <a:spcPts val="0"/>
                        </a:spcAft>
                        <a:buNone/>
                      </a:pPr>
                      <a:r>
                        <a:rPr lang="en" sz="1100" b="1">
                          <a:solidFill>
                            <a:schemeClr val="dk1"/>
                          </a:solidFill>
                        </a:rPr>
                        <a:t>+ </a:t>
                      </a:r>
                      <a:r>
                        <a:rPr lang="en" sz="1100" b="1">
                          <a:solidFill>
                            <a:srgbClr val="1155CC"/>
                          </a:solidFill>
                        </a:rPr>
                        <a:t>datum</a:t>
                      </a:r>
                      <a:r>
                        <a:rPr lang="en" sz="1100" b="1"/>
                        <a:t> </a:t>
                      </a:r>
                      <a:r>
                        <a:rPr lang="en" sz="1000"/>
                        <a:t>(conocido o no)</a:t>
                      </a:r>
                      <a:endParaRPr sz="10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ctr" rtl="0">
                        <a:lnSpc>
                          <a:spcPct val="115000"/>
                        </a:lnSpc>
                        <a:spcBef>
                          <a:spcPts val="0"/>
                        </a:spcBef>
                        <a:spcAft>
                          <a:spcPts val="0"/>
                        </a:spcAft>
                        <a:buNone/>
                      </a:pPr>
                      <a:r>
                        <a:rPr lang="en" sz="1100" b="1"/>
                        <a:t>potencialmente  utilizable</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a:t>&gt; 344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b="1"/>
                        <a:t>25</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a:t>&gt; 30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b="1"/>
                        <a:t>31</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extLst>
                  <a:ext uri="{0D108BD9-81ED-4DB2-BD59-A6C34878D82A}">
                    <a16:rowId xmlns:a16="http://schemas.microsoft.com/office/drawing/2014/main" val="10004"/>
                  </a:ext>
                </a:extLst>
              </a:tr>
              <a:tr h="567175">
                <a:tc>
                  <a:txBody>
                    <a:bodyPr/>
                    <a:lstStyle/>
                    <a:p>
                      <a:pPr marL="0" lvl="0" indent="0" algn="l" rtl="0">
                        <a:lnSpc>
                          <a:spcPct val="115000"/>
                        </a:lnSpc>
                        <a:spcBef>
                          <a:spcPts val="0"/>
                        </a:spcBef>
                        <a:spcAft>
                          <a:spcPts val="0"/>
                        </a:spcAft>
                        <a:buNone/>
                      </a:pPr>
                      <a:r>
                        <a:rPr lang="en" sz="1100" b="1">
                          <a:solidFill>
                            <a:schemeClr val="dk1"/>
                          </a:solidFill>
                        </a:rPr>
                        <a:t>Coord + </a:t>
                      </a:r>
                      <a:r>
                        <a:rPr lang="en" sz="1100" b="1">
                          <a:solidFill>
                            <a:srgbClr val="990000"/>
                          </a:solidFill>
                        </a:rPr>
                        <a:t>Incerteza</a:t>
                      </a:r>
                      <a:endParaRPr sz="1100" b="1">
                        <a:solidFill>
                          <a:schemeClr val="dk1"/>
                        </a:solidFill>
                      </a:endParaRPr>
                    </a:p>
                    <a:p>
                      <a:pPr marL="0" lvl="0" indent="0" algn="l" rtl="0">
                        <a:lnSpc>
                          <a:spcPct val="115000"/>
                        </a:lnSpc>
                        <a:spcBef>
                          <a:spcPts val="0"/>
                        </a:spcBef>
                        <a:spcAft>
                          <a:spcPts val="0"/>
                        </a:spcAft>
                        <a:buNone/>
                      </a:pPr>
                      <a:r>
                        <a:rPr lang="en" sz="1100" b="1">
                          <a:solidFill>
                            <a:schemeClr val="dk1"/>
                          </a:solidFill>
                        </a:rPr>
                        <a:t>+ </a:t>
                      </a:r>
                      <a:r>
                        <a:rPr lang="en" sz="1100" b="1">
                          <a:solidFill>
                            <a:srgbClr val="1155CC"/>
                          </a:solidFill>
                        </a:rPr>
                        <a:t>Datum identificable</a:t>
                      </a:r>
                      <a:endParaRPr sz="1100" b="1">
                        <a:solidFill>
                          <a:srgbClr val="1155CC"/>
                        </a:solidFill>
                      </a:endParaRPr>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ctr" rtl="0">
                        <a:lnSpc>
                          <a:spcPct val="115000"/>
                        </a:lnSpc>
                        <a:spcBef>
                          <a:spcPts val="0"/>
                        </a:spcBef>
                        <a:spcAft>
                          <a:spcPts val="0"/>
                        </a:spcAft>
                        <a:buNone/>
                      </a:pPr>
                      <a:r>
                        <a:rPr lang="en" sz="1100" b="1"/>
                        <a:t>completo</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a:t>&gt; 266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b="1"/>
                        <a:t>19</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a:t>&gt; 27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tc>
                  <a:txBody>
                    <a:bodyPr/>
                    <a:lstStyle/>
                    <a:p>
                      <a:pPr marL="0" lvl="0" indent="0" algn="r" rtl="0">
                        <a:lnSpc>
                          <a:spcPct val="115000"/>
                        </a:lnSpc>
                        <a:spcBef>
                          <a:spcPts val="0"/>
                        </a:spcBef>
                        <a:spcAft>
                          <a:spcPts val="0"/>
                        </a:spcAft>
                        <a:buNone/>
                      </a:pPr>
                      <a:r>
                        <a:rPr lang="en" sz="1100" b="1"/>
                        <a:t>27</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A64D79">
                          <a:alpha val="0"/>
                        </a:srgbClr>
                      </a:solidFill>
                      <a:prstDash val="solid"/>
                      <a:round/>
                      <a:headEnd type="none" w="sm" len="sm"/>
                      <a:tailEnd type="none" w="sm" len="sm"/>
                    </a:lnB>
                    <a:solidFill>
                      <a:srgbClr val="E7EAF7"/>
                    </a:solidFill>
                  </a:tcPr>
                </a:tc>
                <a:extLst>
                  <a:ext uri="{0D108BD9-81ED-4DB2-BD59-A6C34878D82A}">
                    <a16:rowId xmlns:a16="http://schemas.microsoft.com/office/drawing/2014/main" val="10005"/>
                  </a:ext>
                </a:extLst>
              </a:tr>
              <a:tr h="757575">
                <a:tc>
                  <a:txBody>
                    <a:bodyPr/>
                    <a:lstStyle/>
                    <a:p>
                      <a:pPr marL="0" lvl="0" indent="0" algn="l" rtl="0">
                        <a:lnSpc>
                          <a:spcPct val="115000"/>
                        </a:lnSpc>
                        <a:spcBef>
                          <a:spcPts val="0"/>
                        </a:spcBef>
                        <a:spcAft>
                          <a:spcPts val="0"/>
                        </a:spcAft>
                        <a:buNone/>
                      </a:pPr>
                      <a:r>
                        <a:rPr lang="en" sz="1100" b="1">
                          <a:solidFill>
                            <a:schemeClr val="dk1"/>
                          </a:solidFill>
                        </a:rPr>
                        <a:t>Coord + </a:t>
                      </a:r>
                      <a:r>
                        <a:rPr lang="en" sz="1100" b="1">
                          <a:solidFill>
                            <a:srgbClr val="990000"/>
                          </a:solidFill>
                        </a:rPr>
                        <a:t>Incerteza</a:t>
                      </a:r>
                      <a:endParaRPr sz="1100" b="1">
                        <a:solidFill>
                          <a:srgbClr val="990000"/>
                        </a:solidFill>
                      </a:endParaRPr>
                    </a:p>
                    <a:p>
                      <a:pPr marL="0" lvl="0" indent="0" algn="l" rtl="0">
                        <a:lnSpc>
                          <a:spcPct val="115000"/>
                        </a:lnSpc>
                        <a:spcBef>
                          <a:spcPts val="0"/>
                        </a:spcBef>
                        <a:spcAft>
                          <a:spcPts val="0"/>
                        </a:spcAft>
                        <a:buNone/>
                      </a:pPr>
                      <a:r>
                        <a:rPr lang="en" sz="1100" b="1">
                          <a:solidFill>
                            <a:schemeClr val="dk1"/>
                          </a:solidFill>
                        </a:rPr>
                        <a:t>+ </a:t>
                      </a:r>
                      <a:r>
                        <a:rPr lang="en" sz="1100" b="1">
                          <a:solidFill>
                            <a:srgbClr val="1155CC"/>
                          </a:solidFill>
                        </a:rPr>
                        <a:t>Datum</a:t>
                      </a:r>
                      <a:r>
                        <a:rPr lang="en" sz="1100" b="1"/>
                        <a:t> identificable</a:t>
                      </a:r>
                      <a:endParaRPr sz="1100" b="1"/>
                    </a:p>
                    <a:p>
                      <a:pPr marL="0" lvl="0" indent="0" algn="l" rtl="0">
                        <a:lnSpc>
                          <a:spcPct val="115000"/>
                        </a:lnSpc>
                        <a:spcBef>
                          <a:spcPts val="0"/>
                        </a:spcBef>
                        <a:spcAft>
                          <a:spcPts val="0"/>
                        </a:spcAft>
                        <a:buNone/>
                      </a:pPr>
                      <a:r>
                        <a:rPr lang="en" sz="1100" b="1"/>
                        <a:t>+ </a:t>
                      </a:r>
                      <a:r>
                        <a:rPr lang="en" sz="1100" b="1">
                          <a:solidFill>
                            <a:srgbClr val="38761D"/>
                          </a:solidFill>
                        </a:rPr>
                        <a:t>Fuente</a:t>
                      </a:r>
                      <a:r>
                        <a:rPr lang="en" sz="1100" b="1"/>
                        <a:t> + </a:t>
                      </a:r>
                      <a:r>
                        <a:rPr lang="en" sz="1100" b="1">
                          <a:solidFill>
                            <a:srgbClr val="38761D"/>
                          </a:solidFill>
                        </a:rPr>
                        <a:t>Protocolo</a:t>
                      </a:r>
                      <a:endParaRPr sz="1100" b="1">
                        <a:solidFill>
                          <a:srgbClr val="38761D"/>
                        </a:solidFill>
                      </a:endParaRPr>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b="1"/>
                        <a:t>teóricamente reproducible</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100"/>
                        <a:t>&gt; 6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100" b="1"/>
                        <a:t>0.4</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100"/>
                        <a:t>&gt; 1 M</a:t>
                      </a:r>
                      <a:endParaRPr sz="1100"/>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 sz="1100" b="1"/>
                        <a:t>1</a:t>
                      </a:r>
                      <a:endParaRPr sz="1100" b="1"/>
                    </a:p>
                  </a:txBody>
                  <a:tcPr marL="25400" marR="25400" marT="0" marB="0"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A64D79">
                          <a:alpha val="0"/>
                        </a:srgbClr>
                      </a:solidFill>
                      <a:prstDash val="solid"/>
                      <a:round/>
                      <a:headEnd type="none" w="sm" len="sm"/>
                      <a:tailEnd type="none" w="sm" len="sm"/>
                    </a:lnT>
                    <a:lnB w="9525" cap="flat" cmpd="sng">
                      <a:solidFill>
                        <a:srgbClr val="741B47"/>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bl>
          </a:graphicData>
        </a:graphic>
      </p:graphicFrame>
      <p:sp>
        <p:nvSpPr>
          <p:cNvPr id="1259" name="Google Shape;1259;p111"/>
          <p:cNvSpPr txBox="1"/>
          <p:nvPr/>
        </p:nvSpPr>
        <p:spPr>
          <a:xfrm>
            <a:off x="4585500" y="4380788"/>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666666"/>
                </a:solidFill>
              </a:rPr>
              <a:t>Data from GBIF snapshot 2020-04-09.</a:t>
            </a:r>
            <a:endParaRPr/>
          </a:p>
        </p:txBody>
      </p:sp>
      <p:pic>
        <p:nvPicPr>
          <p:cNvPr id="1260" name="Google Shape;1260;p111"/>
          <p:cNvPicPr preferRelativeResize="0"/>
          <p:nvPr/>
        </p:nvPicPr>
        <p:blipFill>
          <a:blip r:embed="rId5">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12"/>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67" name="Google Shape;1267;p112"/>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268" name="Google Shape;1268;p112"/>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269" name="Google Shape;1269;p112"/>
          <p:cNvSpPr txBox="1"/>
          <p:nvPr/>
        </p:nvSpPr>
        <p:spPr>
          <a:xfrm>
            <a:off x="3370675" y="177475"/>
            <a:ext cx="34011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Falta de georreferencia</a:t>
            </a:r>
            <a:endParaRPr sz="1900">
              <a:latin typeface="Roboto Light"/>
              <a:ea typeface="Roboto Light"/>
              <a:cs typeface="Roboto Light"/>
              <a:sym typeface="Roboto Light"/>
            </a:endParaRPr>
          </a:p>
        </p:txBody>
      </p:sp>
      <p:sp>
        <p:nvSpPr>
          <p:cNvPr id="1270" name="Google Shape;1270;p112"/>
          <p:cNvSpPr txBox="1"/>
          <p:nvPr/>
        </p:nvSpPr>
        <p:spPr>
          <a:xfrm>
            <a:off x="3727050" y="3826950"/>
            <a:ext cx="2277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¡Georreferenciar!</a:t>
            </a:r>
            <a:endParaRPr sz="1600">
              <a:solidFill>
                <a:srgbClr val="434343"/>
              </a:solidFill>
              <a:latin typeface="Roboto Light"/>
              <a:ea typeface="Roboto Light"/>
              <a:cs typeface="Roboto Light"/>
              <a:sym typeface="Roboto Light"/>
            </a:endParaRPr>
          </a:p>
        </p:txBody>
      </p:sp>
      <p:sp>
        <p:nvSpPr>
          <p:cNvPr id="1271" name="Google Shape;1271;p112"/>
          <p:cNvSpPr txBox="1"/>
          <p:nvPr/>
        </p:nvSpPr>
        <p:spPr>
          <a:xfrm>
            <a:off x="6596725" y="4253475"/>
            <a:ext cx="2471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chemeClr val="hlink"/>
                </a:solidFill>
                <a:hlinkClick r:id="rId4"/>
              </a:rPr>
              <a:t>https://tinyurl.com/PlanGeorref</a:t>
            </a:r>
            <a:endParaRPr sz="1300"/>
          </a:p>
        </p:txBody>
      </p:sp>
      <p:pic>
        <p:nvPicPr>
          <p:cNvPr id="1272" name="Google Shape;1272;p112"/>
          <p:cNvPicPr preferRelativeResize="0"/>
          <p:nvPr/>
        </p:nvPicPr>
        <p:blipFill>
          <a:blip r:embed="rId5">
            <a:alphaModFix/>
          </a:blip>
          <a:stretch>
            <a:fillRect/>
          </a:stretch>
        </p:blipFill>
        <p:spPr>
          <a:xfrm>
            <a:off x="6308850" y="4365521"/>
            <a:ext cx="287866" cy="200700"/>
          </a:xfrm>
          <a:prstGeom prst="rect">
            <a:avLst/>
          </a:prstGeom>
          <a:noFill/>
          <a:ln>
            <a:noFill/>
          </a:ln>
        </p:spPr>
      </p:pic>
      <p:pic>
        <p:nvPicPr>
          <p:cNvPr id="1273" name="Google Shape;1273;p112"/>
          <p:cNvPicPr preferRelativeResize="0"/>
          <p:nvPr/>
        </p:nvPicPr>
        <p:blipFill>
          <a:blip r:embed="rId6">
            <a:alphaModFix/>
          </a:blip>
          <a:stretch>
            <a:fillRect/>
          </a:stretch>
        </p:blipFill>
        <p:spPr>
          <a:xfrm>
            <a:off x="3583438" y="687775"/>
            <a:ext cx="5016424" cy="2933975"/>
          </a:xfrm>
          <a:prstGeom prst="rect">
            <a:avLst/>
          </a:prstGeom>
          <a:noFill/>
          <a:ln>
            <a:noFill/>
          </a:ln>
        </p:spPr>
      </p:pic>
      <p:sp>
        <p:nvSpPr>
          <p:cNvPr id="1274" name="Google Shape;1274;p112"/>
          <p:cNvSpPr txBox="1"/>
          <p:nvPr/>
        </p:nvSpPr>
        <p:spPr>
          <a:xfrm>
            <a:off x="6004350" y="3826938"/>
            <a:ext cx="28410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Pero antes: ¡</a:t>
            </a:r>
            <a:r>
              <a:rPr lang="en" sz="1600">
                <a:solidFill>
                  <a:srgbClr val="FF3300"/>
                </a:solidFill>
                <a:latin typeface="Roboto Medium"/>
                <a:ea typeface="Roboto Medium"/>
                <a:cs typeface="Roboto Medium"/>
                <a:sym typeface="Roboto Medium"/>
              </a:rPr>
              <a:t>planificar</a:t>
            </a:r>
            <a:r>
              <a:rPr lang="en" sz="1600">
                <a:solidFill>
                  <a:srgbClr val="434343"/>
                </a:solidFill>
                <a:latin typeface="Roboto Light"/>
                <a:ea typeface="Roboto Light"/>
                <a:cs typeface="Roboto Light"/>
                <a:sym typeface="Roboto Light"/>
              </a:rPr>
              <a:t>!</a:t>
            </a:r>
            <a:endParaRPr sz="1600">
              <a:solidFill>
                <a:srgbClr val="434343"/>
              </a:solidFill>
              <a:latin typeface="Roboto Light"/>
              <a:ea typeface="Roboto Light"/>
              <a:cs typeface="Roboto Light"/>
              <a:sym typeface="Roboto Light"/>
            </a:endParaRPr>
          </a:p>
        </p:txBody>
      </p:sp>
      <p:pic>
        <p:nvPicPr>
          <p:cNvPr id="1275" name="Google Shape;1275;p112"/>
          <p:cNvPicPr preferRelativeResize="0"/>
          <p:nvPr/>
        </p:nvPicPr>
        <p:blipFill>
          <a:blip r:embed="rId7">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13"/>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82" name="Google Shape;1282;p113"/>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283" name="Google Shape;1283;p113"/>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284" name="Google Shape;1284;p113"/>
          <p:cNvSpPr txBox="1"/>
          <p:nvPr/>
        </p:nvSpPr>
        <p:spPr>
          <a:xfrm>
            <a:off x="3370675" y="177475"/>
            <a:ext cx="38043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Georreferencia incompleta en:</a:t>
            </a:r>
            <a:endParaRPr sz="1900">
              <a:latin typeface="Roboto Light"/>
              <a:ea typeface="Roboto Light"/>
              <a:cs typeface="Roboto Light"/>
              <a:sym typeface="Roboto Light"/>
            </a:endParaRPr>
          </a:p>
        </p:txBody>
      </p:sp>
      <p:sp>
        <p:nvSpPr>
          <p:cNvPr id="1285" name="Google Shape;1285;p113"/>
          <p:cNvSpPr txBox="1"/>
          <p:nvPr/>
        </p:nvSpPr>
        <p:spPr>
          <a:xfrm>
            <a:off x="3463225" y="999350"/>
            <a:ext cx="19893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3 elementos mínimos</a:t>
            </a:r>
            <a:endParaRPr sz="1600">
              <a:solidFill>
                <a:srgbClr val="434343"/>
              </a:solidFill>
              <a:latin typeface="Roboto Light"/>
              <a:ea typeface="Roboto Light"/>
              <a:cs typeface="Roboto Light"/>
              <a:sym typeface="Roboto Light"/>
            </a:endParaRPr>
          </a:p>
        </p:txBody>
      </p:sp>
      <p:sp>
        <p:nvSpPr>
          <p:cNvPr id="1286" name="Google Shape;1286;p113"/>
          <p:cNvSpPr txBox="1"/>
          <p:nvPr/>
        </p:nvSpPr>
        <p:spPr>
          <a:xfrm>
            <a:off x="5927850" y="999350"/>
            <a:ext cx="30333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n">
                <a:solidFill>
                  <a:srgbClr val="434343"/>
                </a:solidFill>
                <a:latin typeface="Roboto Light"/>
                <a:ea typeface="Roboto Light"/>
                <a:cs typeface="Roboto Light"/>
                <a:sym typeface="Roboto Light"/>
              </a:rPr>
              <a:t>¡Entonces no está georreferenciado!</a:t>
            </a:r>
            <a:endParaRPr>
              <a:solidFill>
                <a:srgbClr val="434343"/>
              </a:solidFill>
              <a:latin typeface="Roboto Light"/>
              <a:ea typeface="Roboto Light"/>
              <a:cs typeface="Roboto Light"/>
              <a:sym typeface="Roboto Light"/>
            </a:endParaRPr>
          </a:p>
        </p:txBody>
      </p:sp>
      <p:sp>
        <p:nvSpPr>
          <p:cNvPr id="1287" name="Google Shape;1287;p113"/>
          <p:cNvSpPr txBox="1"/>
          <p:nvPr/>
        </p:nvSpPr>
        <p:spPr>
          <a:xfrm>
            <a:off x="5732550" y="1397838"/>
            <a:ext cx="2277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Georreferenciar</a:t>
            </a:r>
            <a:endParaRPr sz="1600">
              <a:solidFill>
                <a:srgbClr val="434343"/>
              </a:solidFill>
              <a:latin typeface="Roboto Light"/>
              <a:ea typeface="Roboto Light"/>
              <a:cs typeface="Roboto Light"/>
              <a:sym typeface="Roboto Light"/>
            </a:endParaRPr>
          </a:p>
        </p:txBody>
      </p:sp>
      <p:sp>
        <p:nvSpPr>
          <p:cNvPr id="1288" name="Google Shape;1288;p113"/>
          <p:cNvSpPr txBox="1"/>
          <p:nvPr/>
        </p:nvSpPr>
        <p:spPr>
          <a:xfrm>
            <a:off x="3463225" y="2262450"/>
            <a:ext cx="19893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descripción de localidad</a:t>
            </a:r>
            <a:endParaRPr sz="1600">
              <a:solidFill>
                <a:srgbClr val="434343"/>
              </a:solidFill>
              <a:latin typeface="Roboto Light"/>
              <a:ea typeface="Roboto Light"/>
              <a:cs typeface="Roboto Light"/>
              <a:sym typeface="Roboto Light"/>
            </a:endParaRPr>
          </a:p>
        </p:txBody>
      </p:sp>
      <p:sp>
        <p:nvSpPr>
          <p:cNvPr id="1289" name="Google Shape;1289;p113"/>
          <p:cNvSpPr txBox="1"/>
          <p:nvPr/>
        </p:nvSpPr>
        <p:spPr>
          <a:xfrm>
            <a:off x="5732550" y="2279500"/>
            <a:ext cx="31089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Corroborar con las fuentes</a:t>
            </a:r>
            <a:endParaRPr sz="1600">
              <a:solidFill>
                <a:srgbClr val="434343"/>
              </a:solidFill>
              <a:latin typeface="Roboto Light"/>
              <a:ea typeface="Roboto Light"/>
              <a:cs typeface="Roboto Light"/>
              <a:sym typeface="Roboto Light"/>
            </a:endParaRPr>
          </a:p>
        </p:txBody>
      </p:sp>
      <p:sp>
        <p:nvSpPr>
          <p:cNvPr id="1290" name="Google Shape;1290;p113"/>
          <p:cNvSpPr txBox="1"/>
          <p:nvPr/>
        </p:nvSpPr>
        <p:spPr>
          <a:xfrm>
            <a:off x="5732550" y="2668513"/>
            <a:ext cx="26370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FF3300"/>
                </a:solidFill>
                <a:latin typeface="Roboto Medium"/>
                <a:ea typeface="Roboto Medium"/>
                <a:cs typeface="Roboto Medium"/>
                <a:sym typeface="Roboto Medium"/>
              </a:rPr>
              <a:t>NO</a:t>
            </a:r>
            <a:r>
              <a:rPr lang="en" sz="1600">
                <a:solidFill>
                  <a:srgbClr val="FF3300"/>
                </a:solidFill>
                <a:latin typeface="Roboto Light"/>
                <a:ea typeface="Roboto Light"/>
                <a:cs typeface="Roboto Light"/>
                <a:sym typeface="Roboto Light"/>
              </a:rPr>
              <a:t> inventar una descripción</a:t>
            </a:r>
            <a:endParaRPr sz="1600">
              <a:solidFill>
                <a:srgbClr val="FF3300"/>
              </a:solidFill>
              <a:latin typeface="Roboto Light"/>
              <a:ea typeface="Roboto Light"/>
              <a:cs typeface="Roboto Light"/>
              <a:sym typeface="Roboto Light"/>
            </a:endParaRPr>
          </a:p>
        </p:txBody>
      </p:sp>
      <p:sp>
        <p:nvSpPr>
          <p:cNvPr id="1291" name="Google Shape;1291;p113"/>
          <p:cNvSpPr txBox="1"/>
          <p:nvPr/>
        </p:nvSpPr>
        <p:spPr>
          <a:xfrm>
            <a:off x="3463225" y="3685175"/>
            <a:ext cx="1989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metadatos</a:t>
            </a:r>
            <a:endParaRPr sz="1600">
              <a:solidFill>
                <a:srgbClr val="434343"/>
              </a:solidFill>
              <a:latin typeface="Roboto Light"/>
              <a:ea typeface="Roboto Light"/>
              <a:cs typeface="Roboto Light"/>
              <a:sym typeface="Roboto Light"/>
            </a:endParaRPr>
          </a:p>
        </p:txBody>
      </p:sp>
      <p:sp>
        <p:nvSpPr>
          <p:cNvPr id="1292" name="Google Shape;1292;p113"/>
          <p:cNvSpPr txBox="1"/>
          <p:nvPr/>
        </p:nvSpPr>
        <p:spPr>
          <a:xfrm>
            <a:off x="5732550" y="3727700"/>
            <a:ext cx="2897400" cy="677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Trabajo detectivesco o volver a georreferenciar</a:t>
            </a:r>
            <a:endParaRPr sz="1600">
              <a:solidFill>
                <a:srgbClr val="434343"/>
              </a:solidFill>
              <a:latin typeface="Roboto Light"/>
              <a:ea typeface="Roboto Light"/>
              <a:cs typeface="Roboto Light"/>
              <a:sym typeface="Roboto Light"/>
            </a:endParaRPr>
          </a:p>
        </p:txBody>
      </p:sp>
      <p:cxnSp>
        <p:nvCxnSpPr>
          <p:cNvPr id="1293" name="Google Shape;1293;p113"/>
          <p:cNvCxnSpPr/>
          <p:nvPr/>
        </p:nvCxnSpPr>
        <p:spPr>
          <a:xfrm>
            <a:off x="3741750" y="3535463"/>
            <a:ext cx="4953300" cy="0"/>
          </a:xfrm>
          <a:prstGeom prst="straightConnector1">
            <a:avLst/>
          </a:prstGeom>
          <a:noFill/>
          <a:ln w="19050" cap="flat" cmpd="sng">
            <a:solidFill>
              <a:srgbClr val="888888"/>
            </a:solidFill>
            <a:prstDash val="dot"/>
            <a:round/>
            <a:headEnd type="none" w="med" len="med"/>
            <a:tailEnd type="none" w="med" len="med"/>
          </a:ln>
        </p:spPr>
      </p:cxnSp>
      <p:cxnSp>
        <p:nvCxnSpPr>
          <p:cNvPr id="1294" name="Google Shape;1294;p113"/>
          <p:cNvCxnSpPr/>
          <p:nvPr/>
        </p:nvCxnSpPr>
        <p:spPr>
          <a:xfrm>
            <a:off x="3676650" y="2054175"/>
            <a:ext cx="4953300" cy="0"/>
          </a:xfrm>
          <a:prstGeom prst="straightConnector1">
            <a:avLst/>
          </a:prstGeom>
          <a:noFill/>
          <a:ln w="19050" cap="flat" cmpd="sng">
            <a:solidFill>
              <a:srgbClr val="888888"/>
            </a:solidFill>
            <a:prstDash val="dot"/>
            <a:round/>
            <a:headEnd type="none" w="med" len="med"/>
            <a:tailEnd type="none" w="med" len="med"/>
          </a:ln>
        </p:spPr>
      </p:cxnSp>
      <p:pic>
        <p:nvPicPr>
          <p:cNvPr id="1295" name="Google Shape;1295;p113"/>
          <p:cNvPicPr preferRelativeResize="0"/>
          <p:nvPr/>
        </p:nvPicPr>
        <p:blipFill>
          <a:blip r:embed="rId4">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14"/>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02" name="Google Shape;1302;p114"/>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303" name="Google Shape;1303;p114"/>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04" name="Google Shape;1304;p114"/>
          <p:cNvSpPr txBox="1"/>
          <p:nvPr/>
        </p:nvSpPr>
        <p:spPr>
          <a:xfrm>
            <a:off x="3370675" y="177475"/>
            <a:ext cx="28524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Falta de coordenadas</a:t>
            </a:r>
            <a:endParaRPr sz="1900">
              <a:latin typeface="Roboto Light"/>
              <a:ea typeface="Roboto Light"/>
              <a:cs typeface="Roboto Light"/>
              <a:sym typeface="Roboto Light"/>
            </a:endParaRPr>
          </a:p>
        </p:txBody>
      </p:sp>
      <p:sp>
        <p:nvSpPr>
          <p:cNvPr id="1305" name="Google Shape;1305;p114"/>
          <p:cNvSpPr txBox="1"/>
          <p:nvPr/>
        </p:nvSpPr>
        <p:spPr>
          <a:xfrm>
            <a:off x="5902825" y="1438200"/>
            <a:ext cx="3039300" cy="15372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Corroborar con las fuentes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Georreferenciar</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1000"/>
              </a:spcAft>
              <a:buClr>
                <a:srgbClr val="FF3300"/>
              </a:buClr>
              <a:buSzPts val="1600"/>
              <a:buFont typeface="Roboto Light"/>
              <a:buChar char="●"/>
            </a:pPr>
            <a:r>
              <a:rPr lang="en" sz="1600">
                <a:solidFill>
                  <a:srgbClr val="FF3300"/>
                </a:solidFill>
                <a:latin typeface="Roboto Medium"/>
                <a:ea typeface="Roboto Medium"/>
                <a:cs typeface="Roboto Medium"/>
                <a:sym typeface="Roboto Medium"/>
              </a:rPr>
              <a:t>NO</a:t>
            </a:r>
            <a:r>
              <a:rPr lang="en" sz="1600">
                <a:solidFill>
                  <a:srgbClr val="FF3300"/>
                </a:solidFill>
                <a:latin typeface="Roboto Light"/>
                <a:ea typeface="Roboto Light"/>
                <a:cs typeface="Roboto Light"/>
                <a:sym typeface="Roboto Light"/>
              </a:rPr>
              <a:t> asignar coordenadas sin georreferenciar</a:t>
            </a:r>
            <a:endParaRPr sz="1600">
              <a:solidFill>
                <a:srgbClr val="FF3300"/>
              </a:solidFill>
              <a:latin typeface="Roboto Light"/>
              <a:ea typeface="Roboto Light"/>
              <a:cs typeface="Roboto Light"/>
              <a:sym typeface="Roboto Light"/>
            </a:endParaRPr>
          </a:p>
        </p:txBody>
      </p:sp>
      <p:grpSp>
        <p:nvGrpSpPr>
          <p:cNvPr id="1306" name="Google Shape;1306;p114"/>
          <p:cNvGrpSpPr/>
          <p:nvPr/>
        </p:nvGrpSpPr>
        <p:grpSpPr>
          <a:xfrm>
            <a:off x="3521714" y="1231880"/>
            <a:ext cx="2130373" cy="1949839"/>
            <a:chOff x="3162378" y="1514490"/>
            <a:chExt cx="2943317" cy="2799884"/>
          </a:xfrm>
        </p:grpSpPr>
        <p:grpSp>
          <p:nvGrpSpPr>
            <p:cNvPr id="1307" name="Google Shape;1307;p114"/>
            <p:cNvGrpSpPr/>
            <p:nvPr/>
          </p:nvGrpSpPr>
          <p:grpSpPr>
            <a:xfrm>
              <a:off x="3162378" y="1514490"/>
              <a:ext cx="2943317" cy="2799884"/>
              <a:chOff x="3230226" y="1590700"/>
              <a:chExt cx="2883626" cy="2584349"/>
            </a:xfrm>
          </p:grpSpPr>
          <p:grpSp>
            <p:nvGrpSpPr>
              <p:cNvPr id="1308" name="Google Shape;1308;p114"/>
              <p:cNvGrpSpPr/>
              <p:nvPr/>
            </p:nvGrpSpPr>
            <p:grpSpPr>
              <a:xfrm>
                <a:off x="3276600" y="1752725"/>
                <a:ext cx="2837252" cy="2422324"/>
                <a:chOff x="-1990771" y="1992507"/>
                <a:chExt cx="4097706" cy="3227184"/>
              </a:xfrm>
            </p:grpSpPr>
            <p:pic>
              <p:nvPicPr>
                <p:cNvPr id="1309" name="Google Shape;1309;p114"/>
                <p:cNvPicPr preferRelativeResize="0"/>
                <p:nvPr/>
              </p:nvPicPr>
              <p:blipFill rotWithShape="1">
                <a:blip r:embed="rId4">
                  <a:alphaModFix/>
                </a:blip>
                <a:srcRect l="3157" t="4122"/>
                <a:stretch/>
              </p:blipFill>
              <p:spPr>
                <a:xfrm>
                  <a:off x="-1990771" y="1992507"/>
                  <a:ext cx="4097706" cy="3227184"/>
                </a:xfrm>
                <a:prstGeom prst="rect">
                  <a:avLst/>
                </a:prstGeom>
                <a:noFill/>
                <a:ln>
                  <a:noFill/>
                </a:ln>
              </p:spPr>
            </p:pic>
            <p:pic>
              <p:nvPicPr>
                <p:cNvPr id="1310" name="Google Shape;1310;p114"/>
                <p:cNvPicPr preferRelativeResize="0"/>
                <p:nvPr/>
              </p:nvPicPr>
              <p:blipFill rotWithShape="1">
                <a:blip r:embed="rId5">
                  <a:alphaModFix/>
                </a:blip>
                <a:srcRect t="11987"/>
                <a:stretch/>
              </p:blipFill>
              <p:spPr>
                <a:xfrm>
                  <a:off x="-1687243" y="2152161"/>
                  <a:ext cx="1362236" cy="676179"/>
                </a:xfrm>
                <a:prstGeom prst="rect">
                  <a:avLst/>
                </a:prstGeom>
                <a:noFill/>
                <a:ln>
                  <a:noFill/>
                </a:ln>
              </p:spPr>
            </p:pic>
          </p:grpSp>
          <p:pic>
            <p:nvPicPr>
              <p:cNvPr id="1311" name="Google Shape;1311;p114"/>
              <p:cNvPicPr preferRelativeResize="0"/>
              <p:nvPr/>
            </p:nvPicPr>
            <p:blipFill rotWithShape="1">
              <a:blip r:embed="rId4">
                <a:alphaModFix/>
              </a:blip>
              <a:srcRect l="-398" t="25993" r="97143" b="29143"/>
              <a:stretch/>
            </p:blipFill>
            <p:spPr>
              <a:xfrm rot="5400000">
                <a:off x="3800976" y="1019950"/>
                <a:ext cx="104874" cy="1246374"/>
              </a:xfrm>
              <a:prstGeom prst="rect">
                <a:avLst/>
              </a:prstGeom>
              <a:noFill/>
              <a:ln>
                <a:noFill/>
              </a:ln>
            </p:spPr>
          </p:pic>
        </p:grpSp>
        <p:cxnSp>
          <p:nvCxnSpPr>
            <p:cNvPr id="1312" name="Google Shape;1312;p114"/>
            <p:cNvCxnSpPr/>
            <p:nvPr/>
          </p:nvCxnSpPr>
          <p:spPr>
            <a:xfrm rot="10800000">
              <a:off x="3236594" y="1645999"/>
              <a:ext cx="0" cy="133500"/>
            </a:xfrm>
            <a:prstGeom prst="straightConnector1">
              <a:avLst/>
            </a:prstGeom>
            <a:noFill/>
            <a:ln w="9525" cap="flat" cmpd="sng">
              <a:solidFill>
                <a:srgbClr val="666666"/>
              </a:solidFill>
              <a:prstDash val="solid"/>
              <a:round/>
              <a:headEnd type="none" w="med" len="med"/>
              <a:tailEnd type="stealth" w="med" len="med"/>
            </a:ln>
          </p:spPr>
        </p:cxnSp>
      </p:grpSp>
      <p:sp>
        <p:nvSpPr>
          <p:cNvPr id="1313" name="Google Shape;1313;p114"/>
          <p:cNvSpPr txBox="1"/>
          <p:nvPr/>
        </p:nvSpPr>
        <p:spPr>
          <a:xfrm>
            <a:off x="3307513" y="3181850"/>
            <a:ext cx="2671500" cy="5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rgbClr val="666666"/>
                </a:solidFill>
              </a:rPr>
              <a:t>Modificado de GBIF Global Data Trends, </a:t>
            </a:r>
            <a:r>
              <a:rPr lang="en" sz="900" u="sng">
                <a:solidFill>
                  <a:schemeClr val="accent5"/>
                </a:solidFill>
                <a:hlinkClick r:id="rId6">
                  <a:extLst>
                    <a:ext uri="{A12FA001-AC4F-418D-AE19-62706E023703}">
                      <ahyp:hlinkClr xmlns:ahyp="http://schemas.microsoft.com/office/drawing/2018/hyperlinkcolor" val="tx"/>
                    </a:ext>
                  </a:extLst>
                </a:hlinkClick>
              </a:rPr>
              <a:t>https://www.gbif.org/analytics/global</a:t>
            </a:r>
            <a:r>
              <a:rPr lang="en" sz="900" i="1">
                <a:solidFill>
                  <a:srgbClr val="666666"/>
                </a:solidFill>
              </a:rPr>
              <a:t>, 2021-03-11</a:t>
            </a:r>
            <a:endParaRPr sz="900" i="1">
              <a:solidFill>
                <a:srgbClr val="66666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15"/>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0" name="Google Shape;1320;p115"/>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321" name="Google Shape;1321;p115"/>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22" name="Google Shape;1322;p115"/>
          <p:cNvSpPr txBox="1"/>
          <p:nvPr/>
        </p:nvSpPr>
        <p:spPr>
          <a:xfrm>
            <a:off x="3370675" y="177475"/>
            <a:ext cx="40257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Errores en las coordenadas</a:t>
            </a:r>
            <a:endParaRPr sz="1900">
              <a:latin typeface="Roboto Light"/>
              <a:ea typeface="Roboto Light"/>
              <a:cs typeface="Roboto Light"/>
              <a:sym typeface="Roboto Light"/>
            </a:endParaRPr>
          </a:p>
        </p:txBody>
      </p:sp>
      <p:sp>
        <p:nvSpPr>
          <p:cNvPr id="1323" name="Google Shape;1323;p115"/>
          <p:cNvSpPr txBox="1"/>
          <p:nvPr/>
        </p:nvSpPr>
        <p:spPr>
          <a:xfrm>
            <a:off x="3463225" y="999350"/>
            <a:ext cx="2245200" cy="9285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“Sencillos”</a:t>
            </a:r>
            <a:endParaRPr sz="1600">
              <a:solidFill>
                <a:srgbClr val="434343"/>
              </a:solidFill>
              <a:latin typeface="Roboto Light"/>
              <a:ea typeface="Roboto Light"/>
              <a:cs typeface="Roboto Light"/>
              <a:sym typeface="Roboto Light"/>
            </a:endParaRPr>
          </a:p>
          <a:p>
            <a:pPr marL="0" lvl="0" indent="457200" algn="l" rtl="0">
              <a:lnSpc>
                <a:spcPct val="100000"/>
              </a:lnSpc>
              <a:spcBef>
                <a:spcPts val="1000"/>
              </a:spcBef>
              <a:spcAft>
                <a:spcPts val="0"/>
              </a:spcAft>
              <a:buNone/>
            </a:pPr>
            <a:r>
              <a:rPr lang="en" sz="1200">
                <a:solidFill>
                  <a:srgbClr val="434343"/>
                </a:solidFill>
                <a:latin typeface="Roboto Light"/>
                <a:ea typeface="Roboto Light"/>
                <a:cs typeface="Roboto Light"/>
                <a:sym typeface="Roboto Light"/>
              </a:rPr>
              <a:t>e.g., negaciones, </a:t>
            </a:r>
            <a:endParaRPr sz="1200">
              <a:solidFill>
                <a:srgbClr val="434343"/>
              </a:solidFill>
              <a:latin typeface="Roboto Light"/>
              <a:ea typeface="Roboto Light"/>
              <a:cs typeface="Roboto Light"/>
              <a:sym typeface="Roboto Light"/>
            </a:endParaRPr>
          </a:p>
          <a:p>
            <a:pPr marL="457200" lvl="0" indent="0" algn="l" rtl="0">
              <a:lnSpc>
                <a:spcPct val="100000"/>
              </a:lnSpc>
              <a:spcBef>
                <a:spcPts val="0"/>
              </a:spcBef>
              <a:spcAft>
                <a:spcPts val="0"/>
              </a:spcAft>
              <a:buNone/>
            </a:pPr>
            <a:r>
              <a:rPr lang="en" sz="1200">
                <a:solidFill>
                  <a:srgbClr val="434343"/>
                </a:solidFill>
                <a:latin typeface="Roboto Light"/>
                <a:ea typeface="Roboto Light"/>
                <a:cs typeface="Roboto Light"/>
                <a:sym typeface="Roboto Light"/>
              </a:rPr>
              <a:t>        enroques</a:t>
            </a:r>
            <a:endParaRPr sz="1200">
              <a:solidFill>
                <a:srgbClr val="434343"/>
              </a:solidFill>
              <a:latin typeface="Roboto Light"/>
              <a:ea typeface="Roboto Light"/>
              <a:cs typeface="Roboto Light"/>
              <a:sym typeface="Roboto Light"/>
            </a:endParaRPr>
          </a:p>
        </p:txBody>
      </p:sp>
      <p:sp>
        <p:nvSpPr>
          <p:cNvPr id="1324" name="Google Shape;1324;p115"/>
          <p:cNvSpPr txBox="1"/>
          <p:nvPr/>
        </p:nvSpPr>
        <p:spPr>
          <a:xfrm>
            <a:off x="3463225" y="1957650"/>
            <a:ext cx="1989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Complejos</a:t>
            </a:r>
            <a:endParaRPr sz="1600">
              <a:solidFill>
                <a:srgbClr val="434343"/>
              </a:solidFill>
              <a:latin typeface="Roboto Light"/>
              <a:ea typeface="Roboto Light"/>
              <a:cs typeface="Roboto Light"/>
              <a:sym typeface="Roboto Light"/>
            </a:endParaRPr>
          </a:p>
        </p:txBody>
      </p:sp>
      <p:sp>
        <p:nvSpPr>
          <p:cNvPr id="1325" name="Google Shape;1325;p115"/>
          <p:cNvSpPr txBox="1"/>
          <p:nvPr/>
        </p:nvSpPr>
        <p:spPr>
          <a:xfrm>
            <a:off x="5708425" y="999350"/>
            <a:ext cx="3198300" cy="2926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7340"/>
              </a:buClr>
              <a:buSzPts val="1600"/>
              <a:buFont typeface="Roboto Light"/>
              <a:buChar char="●"/>
            </a:pPr>
            <a:r>
              <a:rPr lang="en" sz="1600">
                <a:solidFill>
                  <a:srgbClr val="FF7340"/>
                </a:solidFill>
                <a:latin typeface="Roboto Light"/>
                <a:ea typeface="Roboto Light"/>
                <a:cs typeface="Roboto Light"/>
                <a:sym typeface="Roboto Light"/>
              </a:rPr>
              <a:t>Restringir </a:t>
            </a:r>
            <a:r>
              <a:rPr lang="en" sz="1600">
                <a:solidFill>
                  <a:srgbClr val="434343"/>
                </a:solidFill>
                <a:latin typeface="Roboto Light"/>
                <a:ea typeface="Roboto Light"/>
                <a:cs typeface="Roboto Light"/>
                <a:sym typeface="Roboto Light"/>
              </a:rPr>
              <a:t>valores posibles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FF7340"/>
                </a:solidFill>
                <a:latin typeface="Roboto Light"/>
                <a:ea typeface="Roboto Light"/>
                <a:cs typeface="Roboto Light"/>
                <a:sym typeface="Roboto Light"/>
              </a:rPr>
              <a:t>Chequeos</a:t>
            </a:r>
            <a:r>
              <a:rPr lang="en" sz="1600">
                <a:solidFill>
                  <a:srgbClr val="434343"/>
                </a:solidFill>
                <a:latin typeface="Roboto Light"/>
                <a:ea typeface="Roboto Light"/>
                <a:cs typeface="Roboto Light"/>
                <a:sym typeface="Roboto Light"/>
              </a:rPr>
              <a:t> tempranos y periódicos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Corroborar con las fuentes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Corroborar con la descripción de la localidad</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1000"/>
              </a:spcAft>
              <a:buClr>
                <a:srgbClr val="FF7340"/>
              </a:buClr>
              <a:buSzPts val="1600"/>
              <a:buFont typeface="Roboto Light"/>
              <a:buChar char="●"/>
            </a:pPr>
            <a:r>
              <a:rPr lang="en" sz="1600">
                <a:solidFill>
                  <a:srgbClr val="FF3300"/>
                </a:solidFill>
                <a:latin typeface="Roboto Light"/>
                <a:ea typeface="Roboto Light"/>
                <a:cs typeface="Roboto Light"/>
                <a:sym typeface="Roboto Light"/>
              </a:rPr>
              <a:t>Corregir con criterio (si se puede) y </a:t>
            </a:r>
            <a:r>
              <a:rPr lang="en" sz="1600">
                <a:solidFill>
                  <a:srgbClr val="FF3300"/>
                </a:solidFill>
                <a:latin typeface="Roboto Medium"/>
                <a:ea typeface="Roboto Medium"/>
                <a:cs typeface="Roboto Medium"/>
                <a:sym typeface="Roboto Medium"/>
              </a:rPr>
              <a:t>DOCUMENTAR</a:t>
            </a:r>
            <a:endParaRPr sz="1600">
              <a:solidFill>
                <a:srgbClr val="FF3300"/>
              </a:solidFill>
              <a:latin typeface="Roboto Medium"/>
              <a:ea typeface="Roboto Medium"/>
              <a:cs typeface="Roboto Medium"/>
              <a:sym typeface="Roboto Medium"/>
            </a:endParaRPr>
          </a:p>
        </p:txBody>
      </p:sp>
      <p:pic>
        <p:nvPicPr>
          <p:cNvPr id="1326" name="Google Shape;1326;p115"/>
          <p:cNvPicPr preferRelativeResize="0"/>
          <p:nvPr/>
        </p:nvPicPr>
        <p:blipFill>
          <a:blip r:embed="rId4">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16"/>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3" name="Google Shape;1333;p116"/>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334" name="Google Shape;1334;p116"/>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35" name="Google Shape;1335;p116"/>
          <p:cNvSpPr txBox="1"/>
          <p:nvPr/>
        </p:nvSpPr>
        <p:spPr>
          <a:xfrm>
            <a:off x="3370675" y="177475"/>
            <a:ext cx="40257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Inconsistencias internas</a:t>
            </a:r>
            <a:endParaRPr sz="1900">
              <a:latin typeface="Roboto Light"/>
              <a:ea typeface="Roboto Light"/>
              <a:cs typeface="Roboto Light"/>
              <a:sym typeface="Roboto Light"/>
            </a:endParaRPr>
          </a:p>
        </p:txBody>
      </p:sp>
      <p:sp>
        <p:nvSpPr>
          <p:cNvPr id="1336" name="Google Shape;1336;p116"/>
          <p:cNvSpPr txBox="1"/>
          <p:nvPr/>
        </p:nvSpPr>
        <p:spPr>
          <a:xfrm>
            <a:off x="3463225" y="999350"/>
            <a:ext cx="22452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“Sencillas”</a:t>
            </a:r>
            <a:endParaRPr sz="1200">
              <a:solidFill>
                <a:srgbClr val="434343"/>
              </a:solidFill>
              <a:latin typeface="Roboto Light"/>
              <a:ea typeface="Roboto Light"/>
              <a:cs typeface="Roboto Light"/>
              <a:sym typeface="Roboto Light"/>
            </a:endParaRPr>
          </a:p>
        </p:txBody>
      </p:sp>
      <p:sp>
        <p:nvSpPr>
          <p:cNvPr id="1337" name="Google Shape;1337;p116"/>
          <p:cNvSpPr txBox="1"/>
          <p:nvPr/>
        </p:nvSpPr>
        <p:spPr>
          <a:xfrm>
            <a:off x="3463225" y="1957650"/>
            <a:ext cx="19893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1000"/>
              </a:spcAft>
              <a:buClr>
                <a:srgbClr val="373D43"/>
              </a:buClr>
              <a:buSzPts val="1600"/>
              <a:buFont typeface="Roboto Light"/>
              <a:buChar char="●"/>
            </a:pPr>
            <a:r>
              <a:rPr lang="en" sz="1600">
                <a:solidFill>
                  <a:srgbClr val="434343"/>
                </a:solidFill>
                <a:latin typeface="Roboto Light"/>
                <a:ea typeface="Roboto Light"/>
                <a:cs typeface="Roboto Light"/>
                <a:sym typeface="Roboto Light"/>
              </a:rPr>
              <a:t>Complejas</a:t>
            </a:r>
            <a:endParaRPr sz="1600">
              <a:solidFill>
                <a:srgbClr val="434343"/>
              </a:solidFill>
              <a:latin typeface="Roboto Light"/>
              <a:ea typeface="Roboto Light"/>
              <a:cs typeface="Roboto Light"/>
              <a:sym typeface="Roboto Light"/>
            </a:endParaRPr>
          </a:p>
        </p:txBody>
      </p:sp>
      <p:sp>
        <p:nvSpPr>
          <p:cNvPr id="1338" name="Google Shape;1338;p116"/>
          <p:cNvSpPr txBox="1"/>
          <p:nvPr/>
        </p:nvSpPr>
        <p:spPr>
          <a:xfrm>
            <a:off x="5708425" y="999350"/>
            <a:ext cx="3033300" cy="3209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7340"/>
              </a:buClr>
              <a:buSzPts val="1600"/>
              <a:buFont typeface="Roboto Light"/>
              <a:buChar char="●"/>
            </a:pPr>
            <a:r>
              <a:rPr lang="en" sz="1600">
                <a:solidFill>
                  <a:srgbClr val="FF7340"/>
                </a:solidFill>
                <a:latin typeface="Roboto Light"/>
                <a:ea typeface="Roboto Light"/>
                <a:cs typeface="Roboto Light"/>
                <a:sym typeface="Roboto Light"/>
              </a:rPr>
              <a:t>Restringir </a:t>
            </a:r>
            <a:r>
              <a:rPr lang="en" sz="1600">
                <a:solidFill>
                  <a:srgbClr val="434343"/>
                </a:solidFill>
                <a:latin typeface="Roboto Light"/>
                <a:ea typeface="Roboto Light"/>
                <a:cs typeface="Roboto Light"/>
                <a:sym typeface="Roboto Light"/>
              </a:rPr>
              <a:t>valores posibles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FF7340"/>
                </a:solidFill>
                <a:latin typeface="Roboto Light"/>
                <a:ea typeface="Roboto Light"/>
                <a:cs typeface="Roboto Light"/>
                <a:sym typeface="Roboto Light"/>
              </a:rPr>
              <a:t>Chequeos</a:t>
            </a:r>
            <a:r>
              <a:rPr lang="en" sz="1600">
                <a:solidFill>
                  <a:srgbClr val="434343"/>
                </a:solidFill>
                <a:latin typeface="Roboto Light"/>
                <a:ea typeface="Roboto Light"/>
                <a:cs typeface="Roboto Light"/>
                <a:sym typeface="Roboto Light"/>
              </a:rPr>
              <a:t> tempranos y periódicos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Corroborar con las fuentes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FF3300"/>
                </a:solidFill>
                <a:latin typeface="Roboto Light"/>
                <a:ea typeface="Roboto Light"/>
                <a:cs typeface="Roboto Light"/>
                <a:sym typeface="Roboto Light"/>
              </a:rPr>
              <a:t>Corregir con criterio (</a:t>
            </a:r>
            <a:r>
              <a:rPr lang="en" sz="1600" u="sng">
                <a:solidFill>
                  <a:srgbClr val="FF3300"/>
                </a:solidFill>
                <a:latin typeface="Roboto Light"/>
                <a:ea typeface="Roboto Light"/>
                <a:cs typeface="Roboto Light"/>
                <a:sym typeface="Roboto Light"/>
              </a:rPr>
              <a:t>si se puede</a:t>
            </a:r>
            <a:r>
              <a:rPr lang="en" sz="1600">
                <a:solidFill>
                  <a:srgbClr val="FF3300"/>
                </a:solidFill>
                <a:latin typeface="Roboto Light"/>
                <a:ea typeface="Roboto Light"/>
                <a:cs typeface="Roboto Light"/>
                <a:sym typeface="Roboto Light"/>
              </a:rPr>
              <a:t>) y </a:t>
            </a:r>
            <a:r>
              <a:rPr lang="en" sz="1600">
                <a:solidFill>
                  <a:srgbClr val="FF3300"/>
                </a:solidFill>
                <a:latin typeface="Roboto Medium"/>
                <a:ea typeface="Roboto Medium"/>
                <a:cs typeface="Roboto Medium"/>
                <a:sym typeface="Roboto Medium"/>
              </a:rPr>
              <a:t>DOCUMENTAR</a:t>
            </a:r>
            <a:endParaRPr sz="1600">
              <a:solidFill>
                <a:srgbClr val="FF3300"/>
              </a:solidFill>
              <a:latin typeface="Roboto Medium"/>
              <a:ea typeface="Roboto Medium"/>
              <a:cs typeface="Roboto Medium"/>
              <a:sym typeface="Roboto Medium"/>
            </a:endParaRPr>
          </a:p>
          <a:p>
            <a:pPr marL="685800" lvl="1" indent="-158750" algn="l" rtl="0">
              <a:lnSpc>
                <a:spcPct val="115000"/>
              </a:lnSpc>
              <a:spcBef>
                <a:spcPts val="1000"/>
              </a:spcBef>
              <a:spcAft>
                <a:spcPts val="1000"/>
              </a:spcAft>
              <a:buClr>
                <a:srgbClr val="000000"/>
              </a:buClr>
              <a:buSzPts val="1600"/>
              <a:buFont typeface="Roboto Medium"/>
              <a:buChar char="○"/>
            </a:pPr>
            <a:r>
              <a:rPr lang="en" sz="1600">
                <a:latin typeface="Roboto Medium"/>
                <a:ea typeface="Roboto Medium"/>
                <a:cs typeface="Roboto Medium"/>
                <a:sym typeface="Roboto Medium"/>
              </a:rPr>
              <a:t>CUIDADO con asumir </a:t>
            </a:r>
            <a:r>
              <a:rPr lang="en" sz="1600">
                <a:latin typeface="Roboto Light"/>
                <a:ea typeface="Roboto Light"/>
                <a:cs typeface="Roboto Light"/>
                <a:sym typeface="Roboto Light"/>
              </a:rPr>
              <a:t>especialmente si se tiene poca información </a:t>
            </a:r>
            <a:endParaRPr sz="1600">
              <a:latin typeface="Roboto Light"/>
              <a:ea typeface="Roboto Light"/>
              <a:cs typeface="Roboto Light"/>
              <a:sym typeface="Roboto Light"/>
            </a:endParaRPr>
          </a:p>
        </p:txBody>
      </p:sp>
      <p:pic>
        <p:nvPicPr>
          <p:cNvPr id="1339" name="Google Shape;1339;p116"/>
          <p:cNvPicPr preferRelativeResize="0"/>
          <p:nvPr/>
        </p:nvPicPr>
        <p:blipFill>
          <a:blip r:embed="rId4">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7"/>
          <p:cNvSpPr/>
          <p:nvPr/>
        </p:nvSpPr>
        <p:spPr>
          <a:xfrm>
            <a:off x="0" y="335"/>
            <a:ext cx="3033300" cy="4809900"/>
          </a:xfrm>
          <a:prstGeom prst="rect">
            <a:avLst/>
          </a:prstGeom>
          <a:solidFill>
            <a:srgbClr val="EB6B4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46" name="Google Shape;1346;p117"/>
          <p:cNvSpPr txBox="1"/>
          <p:nvPr/>
        </p:nvSpPr>
        <p:spPr>
          <a:xfrm>
            <a:off x="45652" y="3373055"/>
            <a:ext cx="3033300" cy="140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SzPts val="1100"/>
              <a:buNone/>
            </a:pPr>
            <a:r>
              <a:rPr lang="en" sz="2900">
                <a:solidFill>
                  <a:schemeClr val="lt1"/>
                </a:solidFill>
                <a:latin typeface="Roboto Thin"/>
                <a:ea typeface="Roboto Thin"/>
                <a:cs typeface="Roboto Thin"/>
                <a:sym typeface="Roboto Thin"/>
              </a:rPr>
              <a:t>Errores comunes, cómo evitarlos y cómo repararlos</a:t>
            </a:r>
            <a:endParaRPr sz="2900">
              <a:solidFill>
                <a:schemeClr val="lt1"/>
              </a:solidFill>
              <a:latin typeface="Roboto Thin"/>
              <a:ea typeface="Roboto Thin"/>
              <a:cs typeface="Roboto Thin"/>
              <a:sym typeface="Roboto Thin"/>
            </a:endParaRPr>
          </a:p>
        </p:txBody>
      </p:sp>
      <p:pic>
        <p:nvPicPr>
          <p:cNvPr id="1347" name="Google Shape;1347;p117"/>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48" name="Google Shape;1348;p117"/>
          <p:cNvSpPr txBox="1"/>
          <p:nvPr/>
        </p:nvSpPr>
        <p:spPr>
          <a:xfrm>
            <a:off x="3370675" y="177475"/>
            <a:ext cx="4025700" cy="617400"/>
          </a:xfrm>
          <a:prstGeom prst="rect">
            <a:avLst/>
          </a:prstGeom>
          <a:noFill/>
          <a:ln>
            <a:noFill/>
          </a:ln>
        </p:spPr>
        <p:txBody>
          <a:bodyPr spcFirstLastPara="1" wrap="square" lIns="91425" tIns="91425" rIns="91425" bIns="91425" anchor="t" anchorCtr="0">
            <a:noAutofit/>
          </a:bodyPr>
          <a:lstStyle/>
          <a:p>
            <a:pPr marL="285750" lvl="0" indent="-234950" algn="l" rtl="0">
              <a:lnSpc>
                <a:spcPct val="115000"/>
              </a:lnSpc>
              <a:spcBef>
                <a:spcPts val="0"/>
              </a:spcBef>
              <a:spcAft>
                <a:spcPts val="0"/>
              </a:spcAft>
              <a:buClr>
                <a:srgbClr val="FF3300"/>
              </a:buClr>
              <a:buSzPts val="1900"/>
              <a:buFont typeface="Roboto Light"/>
              <a:buChar char="●"/>
            </a:pPr>
            <a:r>
              <a:rPr lang="en" sz="1900">
                <a:latin typeface="Roboto Light"/>
                <a:ea typeface="Roboto Light"/>
                <a:cs typeface="Roboto Light"/>
                <a:sym typeface="Roboto Light"/>
              </a:rPr>
              <a:t>Geografía incompleta</a:t>
            </a:r>
            <a:endParaRPr sz="1900">
              <a:latin typeface="Roboto Light"/>
              <a:ea typeface="Roboto Light"/>
              <a:cs typeface="Roboto Light"/>
              <a:sym typeface="Roboto Light"/>
            </a:endParaRPr>
          </a:p>
        </p:txBody>
      </p:sp>
      <p:sp>
        <p:nvSpPr>
          <p:cNvPr id="1349" name="Google Shape;1349;p117"/>
          <p:cNvSpPr txBox="1"/>
          <p:nvPr/>
        </p:nvSpPr>
        <p:spPr>
          <a:xfrm>
            <a:off x="3727225" y="999350"/>
            <a:ext cx="4736700" cy="30816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Completar </a:t>
            </a:r>
            <a:r>
              <a:rPr lang="en" sz="1600">
                <a:solidFill>
                  <a:srgbClr val="FF3300"/>
                </a:solidFill>
                <a:latin typeface="Roboto Light"/>
                <a:ea typeface="Roboto Light"/>
                <a:cs typeface="Roboto Light"/>
                <a:sym typeface="Roboto Light"/>
              </a:rPr>
              <a:t>con criterio (si se puede) y </a:t>
            </a:r>
            <a:r>
              <a:rPr lang="en" sz="1600">
                <a:solidFill>
                  <a:srgbClr val="FF3300"/>
                </a:solidFill>
                <a:latin typeface="Roboto Medium"/>
                <a:ea typeface="Roboto Medium"/>
                <a:cs typeface="Roboto Medium"/>
                <a:sym typeface="Roboto Medium"/>
              </a:rPr>
              <a:t>DOCUMENTAR</a:t>
            </a:r>
            <a:endParaRPr sz="1600">
              <a:solidFill>
                <a:srgbClr val="FF3300"/>
              </a:solidFill>
              <a:latin typeface="Roboto Medium"/>
              <a:ea typeface="Roboto Medium"/>
              <a:cs typeface="Roboto Medium"/>
              <a:sym typeface="Roboto Medium"/>
            </a:endParaRPr>
          </a:p>
          <a:p>
            <a:pPr marL="685800" lvl="1" indent="-158750" algn="l" rtl="0">
              <a:lnSpc>
                <a:spcPct val="115000"/>
              </a:lnSpc>
              <a:spcBef>
                <a:spcPts val="1000"/>
              </a:spcBef>
              <a:spcAft>
                <a:spcPts val="0"/>
              </a:spcAft>
              <a:buClr>
                <a:srgbClr val="000000"/>
              </a:buClr>
              <a:buSzPts val="1600"/>
              <a:buFont typeface="Roboto Medium"/>
              <a:buChar char="○"/>
            </a:pPr>
            <a:r>
              <a:rPr lang="en" sz="1600">
                <a:latin typeface="Roboto Medium"/>
                <a:ea typeface="Roboto Medium"/>
                <a:cs typeface="Roboto Medium"/>
                <a:sym typeface="Roboto Medium"/>
              </a:rPr>
              <a:t>CUIDADO con asumir </a:t>
            </a:r>
            <a:r>
              <a:rPr lang="en" sz="1600">
                <a:latin typeface="Roboto Light"/>
                <a:ea typeface="Roboto Light"/>
                <a:cs typeface="Roboto Light"/>
                <a:sym typeface="Roboto Light"/>
              </a:rPr>
              <a:t>especialmente si se tiene poca información </a:t>
            </a:r>
            <a:endParaRPr sz="1600">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Utilizar fuentes (gaceteros, mapas, servicios en línea) confiables</a:t>
            </a:r>
            <a:endParaRPr sz="1600">
              <a:solidFill>
                <a:srgbClr val="434343"/>
              </a:solidFill>
              <a:latin typeface="Roboto Light"/>
              <a:ea typeface="Roboto Light"/>
              <a:cs typeface="Roboto Light"/>
              <a:sym typeface="Roboto Light"/>
            </a:endParaRPr>
          </a:p>
          <a:p>
            <a:pPr marL="457200" lvl="0" indent="-330200" algn="l" rtl="0">
              <a:lnSpc>
                <a:spcPct val="115000"/>
              </a:lnSpc>
              <a:spcBef>
                <a:spcPts val="1000"/>
              </a:spcBef>
              <a:spcAft>
                <a:spcPts val="1000"/>
              </a:spcAft>
              <a:buClr>
                <a:srgbClr val="FF7340"/>
              </a:buClr>
              <a:buSzPts val="1600"/>
              <a:buFont typeface="Roboto Light"/>
              <a:buChar char="●"/>
            </a:pPr>
            <a:r>
              <a:rPr lang="en" sz="1600">
                <a:solidFill>
                  <a:srgbClr val="434343"/>
                </a:solidFill>
                <a:latin typeface="Roboto Light"/>
                <a:ea typeface="Roboto Light"/>
                <a:cs typeface="Roboto Light"/>
                <a:sym typeface="Roboto Light"/>
              </a:rPr>
              <a:t>Facilitar ingreso de información utilizando campos con valores restringidos y menúes desplegables.</a:t>
            </a:r>
            <a:endParaRPr sz="1600">
              <a:solidFill>
                <a:srgbClr val="434343"/>
              </a:solidFill>
              <a:latin typeface="Roboto Light"/>
              <a:ea typeface="Roboto Light"/>
              <a:cs typeface="Roboto Light"/>
              <a:sym typeface="Roboto Light"/>
            </a:endParaRPr>
          </a:p>
        </p:txBody>
      </p:sp>
      <p:pic>
        <p:nvPicPr>
          <p:cNvPr id="1350" name="Google Shape;1350;p117"/>
          <p:cNvPicPr preferRelativeResize="0"/>
          <p:nvPr/>
        </p:nvPicPr>
        <p:blipFill>
          <a:blip r:embed="rId4">
            <a:alphaModFix/>
          </a:blip>
          <a:stretch>
            <a:fillRect/>
          </a:stretch>
        </p:blipFill>
        <p:spPr>
          <a:xfrm>
            <a:off x="1108475" y="1563975"/>
            <a:ext cx="907650" cy="1287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2"/>
          <p:cNvSpPr/>
          <p:nvPr/>
        </p:nvSpPr>
        <p:spPr>
          <a:xfrm>
            <a:off x="0" y="325"/>
            <a:ext cx="91440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pic>
        <p:nvPicPr>
          <p:cNvPr id="847" name="Google Shape;847;p82"/>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848" name="Google Shape;848;p82"/>
          <p:cNvSpPr txBox="1"/>
          <p:nvPr/>
        </p:nvSpPr>
        <p:spPr>
          <a:xfrm>
            <a:off x="1542150" y="252775"/>
            <a:ext cx="6059700" cy="61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a:solidFill>
                  <a:srgbClr val="FF7340"/>
                </a:solidFill>
                <a:latin typeface="Roboto Light"/>
                <a:ea typeface="Roboto Light"/>
                <a:cs typeface="Roboto Light"/>
                <a:sym typeface="Roboto Light"/>
              </a:rPr>
              <a:t>Sistemas de coordenadas de referencia</a:t>
            </a:r>
            <a:endParaRPr sz="2600">
              <a:solidFill>
                <a:srgbClr val="FF7340"/>
              </a:solidFill>
              <a:latin typeface="Roboto Light"/>
              <a:ea typeface="Roboto Light"/>
              <a:cs typeface="Roboto Light"/>
              <a:sym typeface="Roboto Light"/>
            </a:endParaRPr>
          </a:p>
        </p:txBody>
      </p:sp>
      <p:pic>
        <p:nvPicPr>
          <p:cNvPr id="849" name="Google Shape;849;p82"/>
          <p:cNvPicPr preferRelativeResize="0"/>
          <p:nvPr/>
        </p:nvPicPr>
        <p:blipFill>
          <a:blip r:embed="rId4">
            <a:alphaModFix/>
          </a:blip>
          <a:stretch>
            <a:fillRect/>
          </a:stretch>
        </p:blipFill>
        <p:spPr>
          <a:xfrm>
            <a:off x="1888275" y="971850"/>
            <a:ext cx="5367450" cy="3578300"/>
          </a:xfrm>
          <a:prstGeom prst="rect">
            <a:avLst/>
          </a:prstGeom>
          <a:noFill/>
          <a:ln>
            <a:noFill/>
          </a:ln>
        </p:spPr>
      </p:pic>
      <p:sp>
        <p:nvSpPr>
          <p:cNvPr id="850" name="Google Shape;850;p82"/>
          <p:cNvSpPr txBox="1"/>
          <p:nvPr/>
        </p:nvSpPr>
        <p:spPr>
          <a:xfrm>
            <a:off x="5848017" y="4272958"/>
            <a:ext cx="13923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B7B7B7"/>
                </a:solidFill>
                <a:latin typeface="Roboto Light"/>
                <a:ea typeface="Roboto Light"/>
                <a:cs typeface="Roboto Light"/>
                <a:sym typeface="Roboto Light"/>
              </a:rPr>
              <a:t>Nagara Oyodo, CC0</a:t>
            </a:r>
            <a:endParaRPr sz="700">
              <a:solidFill>
                <a:srgbClr val="B7B7B7"/>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pic>
        <p:nvPicPr>
          <p:cNvPr id="1356" name="Google Shape;1356;p118"/>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57" name="Google Shape;1357;p118"/>
          <p:cNvSpPr txBox="1"/>
          <p:nvPr/>
        </p:nvSpPr>
        <p:spPr>
          <a:xfrm>
            <a:off x="1274525" y="841750"/>
            <a:ext cx="6472200" cy="3372900"/>
          </a:xfrm>
          <a:prstGeom prst="rect">
            <a:avLst/>
          </a:prstGeom>
          <a:noFill/>
          <a:ln>
            <a:noFill/>
          </a:ln>
        </p:spPr>
        <p:txBody>
          <a:bodyPr spcFirstLastPara="1" wrap="square" lIns="91425" tIns="91425" rIns="91425" bIns="91425" anchor="t" anchorCtr="0">
            <a:spAutoFit/>
          </a:bodyPr>
          <a:lstStyle/>
          <a:p>
            <a:pPr marL="514350" marR="1325318" lvl="0" indent="0" algn="ctr"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¿Cuáles de las siguientes acciones lleva a cabo en su institución?</a:t>
            </a:r>
            <a:endParaRPr sz="2200">
              <a:solidFill>
                <a:schemeClr val="dk1"/>
              </a:solidFill>
              <a:latin typeface="Roboto Light"/>
              <a:ea typeface="Roboto Light"/>
              <a:cs typeface="Roboto Light"/>
              <a:sym typeface="Roboto Light"/>
            </a:endParaRPr>
          </a:p>
          <a:p>
            <a:pPr marL="1543050" lvl="0" indent="-368300" algn="just" rtl="0">
              <a:lnSpc>
                <a:spcPct val="115000"/>
              </a:lnSpc>
              <a:spcBef>
                <a:spcPts val="1000"/>
              </a:spcBef>
              <a:spcAft>
                <a:spcPts val="0"/>
              </a:spcAft>
              <a:buClr>
                <a:schemeClr val="dk1"/>
              </a:buClr>
              <a:buSzPts val="2200"/>
              <a:buFont typeface="Roboto Light"/>
              <a:buChar char="●"/>
            </a:pPr>
            <a:r>
              <a:rPr lang="en" sz="2200">
                <a:solidFill>
                  <a:schemeClr val="dk1"/>
                </a:solidFill>
                <a:latin typeface="Roboto Light"/>
                <a:ea typeface="Roboto Light"/>
                <a:cs typeface="Roboto Light"/>
                <a:sym typeface="Roboto Light"/>
              </a:rPr>
              <a:t>Limpieza de datos</a:t>
            </a:r>
            <a:endParaRPr sz="2200">
              <a:solidFill>
                <a:schemeClr val="dk1"/>
              </a:solidFill>
              <a:latin typeface="Roboto Light"/>
              <a:ea typeface="Roboto Light"/>
              <a:cs typeface="Roboto Light"/>
              <a:sym typeface="Roboto Light"/>
            </a:endParaRPr>
          </a:p>
          <a:p>
            <a:pPr marL="1543050" lvl="0" indent="-368300" algn="just" rtl="0">
              <a:lnSpc>
                <a:spcPct val="115000"/>
              </a:lnSpc>
              <a:spcBef>
                <a:spcPts val="1000"/>
              </a:spcBef>
              <a:spcAft>
                <a:spcPts val="0"/>
              </a:spcAft>
              <a:buClr>
                <a:schemeClr val="dk1"/>
              </a:buClr>
              <a:buSzPts val="2200"/>
              <a:buFont typeface="Roboto Light"/>
              <a:buChar char="●"/>
            </a:pPr>
            <a:r>
              <a:rPr lang="en" sz="2200">
                <a:solidFill>
                  <a:schemeClr val="dk1"/>
                </a:solidFill>
                <a:latin typeface="Roboto Light"/>
                <a:ea typeface="Roboto Light"/>
                <a:cs typeface="Roboto Light"/>
                <a:sym typeface="Roboto Light"/>
              </a:rPr>
              <a:t>Georreferenciación</a:t>
            </a:r>
            <a:endParaRPr sz="2200">
              <a:solidFill>
                <a:schemeClr val="dk1"/>
              </a:solidFill>
              <a:latin typeface="Roboto Light"/>
              <a:ea typeface="Roboto Light"/>
              <a:cs typeface="Roboto Light"/>
              <a:sym typeface="Roboto Light"/>
            </a:endParaRPr>
          </a:p>
          <a:p>
            <a:pPr marL="1543050" lvl="0" indent="-368300" algn="just" rtl="0">
              <a:lnSpc>
                <a:spcPct val="115000"/>
              </a:lnSpc>
              <a:spcBef>
                <a:spcPts val="1000"/>
              </a:spcBef>
              <a:spcAft>
                <a:spcPts val="0"/>
              </a:spcAft>
              <a:buClr>
                <a:schemeClr val="dk1"/>
              </a:buClr>
              <a:buSzPts val="2200"/>
              <a:buFont typeface="Roboto Light"/>
              <a:buChar char="●"/>
            </a:pPr>
            <a:r>
              <a:rPr lang="en" sz="2200">
                <a:solidFill>
                  <a:schemeClr val="dk1"/>
                </a:solidFill>
                <a:latin typeface="Roboto Light"/>
                <a:ea typeface="Roboto Light"/>
                <a:cs typeface="Roboto Light"/>
                <a:sym typeface="Roboto Light"/>
              </a:rPr>
              <a:t>Documentación de calidad de datos</a:t>
            </a:r>
            <a:endParaRPr sz="2200">
              <a:solidFill>
                <a:schemeClr val="dk1"/>
              </a:solidFill>
              <a:latin typeface="Roboto Light"/>
              <a:ea typeface="Roboto Light"/>
              <a:cs typeface="Roboto Light"/>
              <a:sym typeface="Roboto Light"/>
            </a:endParaRPr>
          </a:p>
          <a:p>
            <a:pPr marL="1543050" lvl="0" indent="-368300" algn="just" rtl="0">
              <a:lnSpc>
                <a:spcPct val="115000"/>
              </a:lnSpc>
              <a:spcBef>
                <a:spcPts val="1000"/>
              </a:spcBef>
              <a:spcAft>
                <a:spcPts val="1000"/>
              </a:spcAft>
              <a:buClr>
                <a:schemeClr val="dk1"/>
              </a:buClr>
              <a:buSzPts val="2200"/>
              <a:buFont typeface="Roboto Light"/>
              <a:buChar char="●"/>
            </a:pPr>
            <a:r>
              <a:rPr lang="en" sz="2200">
                <a:solidFill>
                  <a:schemeClr val="dk1"/>
                </a:solidFill>
                <a:latin typeface="Roboto Light"/>
                <a:ea typeface="Roboto Light"/>
                <a:cs typeface="Roboto Light"/>
                <a:sym typeface="Roboto Light"/>
              </a:rPr>
              <a:t>Entrenamiento de personal en manejo y calidad de datos de biodiversidad</a:t>
            </a:r>
            <a:endParaRPr sz="2200">
              <a:solidFill>
                <a:schemeClr val="dk1"/>
              </a:solidFill>
              <a:latin typeface="Roboto Light"/>
              <a:ea typeface="Roboto Light"/>
              <a:cs typeface="Roboto Light"/>
              <a:sym typeface="Roboto Light"/>
            </a:endParaRPr>
          </a:p>
        </p:txBody>
      </p:sp>
      <p:sp>
        <p:nvSpPr>
          <p:cNvPr id="1358" name="Google Shape;1358;p118"/>
          <p:cNvSpPr txBox="1"/>
          <p:nvPr/>
        </p:nvSpPr>
        <p:spPr>
          <a:xfrm>
            <a:off x="0" y="0"/>
            <a:ext cx="946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0">
                <a:solidFill>
                  <a:srgbClr val="FF3300"/>
                </a:solidFill>
                <a:latin typeface="Pacifico"/>
                <a:ea typeface="Pacifico"/>
                <a:cs typeface="Pacifico"/>
                <a:sym typeface="Pacifico"/>
              </a:rPr>
              <a:t> ?</a:t>
            </a:r>
            <a:endParaRPr sz="7000">
              <a:solidFill>
                <a:srgbClr val="FF3300"/>
              </a:solidFill>
              <a:latin typeface="Pacifico"/>
              <a:ea typeface="Pacifico"/>
              <a:cs typeface="Pacifico"/>
              <a:sym typeface="Pacifi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pic>
        <p:nvPicPr>
          <p:cNvPr id="1363" name="Google Shape;1363;p119"/>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64" name="Google Shape;1364;p119"/>
          <p:cNvSpPr txBox="1"/>
          <p:nvPr/>
        </p:nvSpPr>
        <p:spPr>
          <a:xfrm>
            <a:off x="1887775" y="945350"/>
            <a:ext cx="5703900" cy="3492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7340"/>
              </a:buClr>
              <a:buSzPts val="1600"/>
              <a:buFont typeface="Roboto Light"/>
              <a:buChar char="●"/>
            </a:pPr>
            <a:r>
              <a:rPr lang="en" sz="1600">
                <a:latin typeface="Roboto Medium"/>
                <a:ea typeface="Roboto Medium"/>
                <a:cs typeface="Roboto Medium"/>
                <a:sym typeface="Roboto Medium"/>
              </a:rPr>
              <a:t>SIEMPRE </a:t>
            </a:r>
            <a:r>
              <a:rPr lang="en" sz="1600">
                <a:latin typeface="Roboto Light"/>
                <a:ea typeface="Roboto Light"/>
                <a:cs typeface="Roboto Light"/>
                <a:sym typeface="Roboto Light"/>
              </a:rPr>
              <a:t>retener (y compartir) la </a:t>
            </a:r>
            <a:r>
              <a:rPr lang="en" sz="1600">
                <a:solidFill>
                  <a:srgbClr val="FF7340"/>
                </a:solidFill>
                <a:latin typeface="Roboto Medium"/>
                <a:ea typeface="Roboto Medium"/>
                <a:cs typeface="Roboto Medium"/>
                <a:sym typeface="Roboto Medium"/>
              </a:rPr>
              <a:t>información original</a:t>
            </a:r>
            <a:r>
              <a:rPr lang="en" sz="1600">
                <a:latin typeface="Roboto Light"/>
                <a:ea typeface="Roboto Light"/>
                <a:cs typeface="Roboto Light"/>
                <a:sym typeface="Roboto Light"/>
              </a:rPr>
              <a:t>.</a:t>
            </a:r>
            <a:endParaRPr sz="1600">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latin typeface="Roboto Light"/>
                <a:ea typeface="Roboto Light"/>
                <a:cs typeface="Roboto Light"/>
                <a:sym typeface="Roboto Light"/>
              </a:rPr>
              <a:t>Utilizar fuentes confiables de información.</a:t>
            </a:r>
            <a:endParaRPr sz="1600">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latin typeface="Roboto Light"/>
                <a:ea typeface="Roboto Light"/>
                <a:cs typeface="Roboto Light"/>
                <a:sym typeface="Roboto Light"/>
              </a:rPr>
              <a:t>Facilitar el ingreso y evaluación de información, fomentando el uso de valores controlados y de identificadores.</a:t>
            </a:r>
            <a:endParaRPr sz="1600">
              <a:latin typeface="Roboto Light"/>
              <a:ea typeface="Roboto Light"/>
              <a:cs typeface="Roboto Light"/>
              <a:sym typeface="Roboto Light"/>
            </a:endParaRPr>
          </a:p>
          <a:p>
            <a:pPr marL="457200" lvl="0" indent="-330200" algn="l" rtl="0">
              <a:lnSpc>
                <a:spcPct val="115000"/>
              </a:lnSpc>
              <a:spcBef>
                <a:spcPts val="1000"/>
              </a:spcBef>
              <a:spcAft>
                <a:spcPts val="0"/>
              </a:spcAft>
              <a:buClr>
                <a:srgbClr val="FF7340"/>
              </a:buClr>
              <a:buSzPts val="1600"/>
              <a:buFont typeface="Roboto Light"/>
              <a:buChar char="●"/>
            </a:pPr>
            <a:r>
              <a:rPr lang="en" sz="1600">
                <a:solidFill>
                  <a:srgbClr val="FF7340"/>
                </a:solidFill>
                <a:latin typeface="Roboto Medium"/>
                <a:ea typeface="Roboto Medium"/>
                <a:cs typeface="Roboto Medium"/>
                <a:sym typeface="Roboto Medium"/>
              </a:rPr>
              <a:t>DOCUMENTAR</a:t>
            </a:r>
            <a:r>
              <a:rPr lang="en" sz="1600">
                <a:latin typeface="Roboto Medium"/>
                <a:ea typeface="Roboto Medium"/>
                <a:cs typeface="Roboto Medium"/>
                <a:sym typeface="Roboto Medium"/>
              </a:rPr>
              <a:t> </a:t>
            </a:r>
            <a:r>
              <a:rPr lang="en" sz="1600">
                <a:latin typeface="Roboto Light"/>
                <a:ea typeface="Roboto Light"/>
                <a:cs typeface="Roboto Light"/>
                <a:sym typeface="Roboto Light"/>
              </a:rPr>
              <a:t>TODO cambio, incluyendo protocolos, quién, cuándo, fuentes, etc.</a:t>
            </a:r>
            <a:endParaRPr sz="1600">
              <a:latin typeface="Roboto Light"/>
              <a:ea typeface="Roboto Light"/>
              <a:cs typeface="Roboto Light"/>
              <a:sym typeface="Roboto Light"/>
            </a:endParaRPr>
          </a:p>
          <a:p>
            <a:pPr marL="457200" lvl="0" indent="-330200" algn="l" rtl="0">
              <a:lnSpc>
                <a:spcPct val="115000"/>
              </a:lnSpc>
              <a:spcBef>
                <a:spcPts val="1000"/>
              </a:spcBef>
              <a:spcAft>
                <a:spcPts val="1000"/>
              </a:spcAft>
              <a:buClr>
                <a:srgbClr val="FF7340"/>
              </a:buClr>
              <a:buSzPts val="1600"/>
              <a:buFont typeface="Roboto Light"/>
              <a:buChar char="●"/>
            </a:pPr>
            <a:r>
              <a:rPr lang="en" sz="1600">
                <a:latin typeface="Roboto Medium"/>
                <a:ea typeface="Roboto Medium"/>
                <a:cs typeface="Roboto Medium"/>
                <a:sym typeface="Roboto Medium"/>
              </a:rPr>
              <a:t>CUIDADO</a:t>
            </a:r>
            <a:r>
              <a:rPr lang="en" sz="1600">
                <a:latin typeface="Roboto Light"/>
                <a:ea typeface="Roboto Light"/>
                <a:cs typeface="Roboto Light"/>
                <a:sym typeface="Roboto Light"/>
              </a:rPr>
              <a:t> con la limpieza de campos individuales. Idealmente debería mirarse toda la información geográfica y de georreferenciación en conjunto.</a:t>
            </a:r>
            <a:endParaRPr sz="1600">
              <a:latin typeface="Roboto Light"/>
              <a:ea typeface="Roboto Light"/>
              <a:cs typeface="Roboto Light"/>
              <a:sym typeface="Roboto Light"/>
            </a:endParaRPr>
          </a:p>
        </p:txBody>
      </p:sp>
      <p:sp>
        <p:nvSpPr>
          <p:cNvPr id="1365" name="Google Shape;1365;p119"/>
          <p:cNvSpPr txBox="1"/>
          <p:nvPr/>
        </p:nvSpPr>
        <p:spPr>
          <a:xfrm>
            <a:off x="278300" y="177475"/>
            <a:ext cx="40257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FF7340"/>
                </a:solidFill>
                <a:latin typeface="Roboto Light"/>
                <a:ea typeface="Roboto Light"/>
                <a:cs typeface="Roboto Light"/>
                <a:sym typeface="Roboto Light"/>
              </a:rPr>
              <a:t>Recomendaciones finales...</a:t>
            </a:r>
            <a:endParaRPr sz="2400">
              <a:solidFill>
                <a:srgbClr val="FF7340"/>
              </a:solidFill>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pic>
        <p:nvPicPr>
          <p:cNvPr id="1370" name="Google Shape;1370;p120"/>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1371" name="Google Shape;1371;p120"/>
          <p:cNvSpPr txBox="1"/>
          <p:nvPr/>
        </p:nvSpPr>
        <p:spPr>
          <a:xfrm>
            <a:off x="1887775" y="945350"/>
            <a:ext cx="5677800" cy="1795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FF7340"/>
              </a:buClr>
              <a:buSzPts val="1600"/>
              <a:buFont typeface="Roboto Light"/>
              <a:buChar char="●"/>
            </a:pPr>
            <a:r>
              <a:rPr lang="en" sz="1600">
                <a:latin typeface="Roboto Light"/>
                <a:ea typeface="Roboto Light"/>
                <a:cs typeface="Roboto Light"/>
                <a:sym typeface="Roboto Light"/>
              </a:rPr>
              <a:t>.Armar </a:t>
            </a:r>
            <a:r>
              <a:rPr lang="en" sz="1600">
                <a:solidFill>
                  <a:srgbClr val="FF7340"/>
                </a:solidFill>
                <a:latin typeface="Roboto Medium"/>
                <a:ea typeface="Roboto Medium"/>
                <a:cs typeface="Roboto Medium"/>
                <a:sym typeface="Roboto Medium"/>
              </a:rPr>
              <a:t>flujos de trabajo </a:t>
            </a:r>
            <a:r>
              <a:rPr lang="en" sz="1600">
                <a:latin typeface="Roboto Medium"/>
                <a:ea typeface="Roboto Medium"/>
                <a:cs typeface="Roboto Medium"/>
                <a:sym typeface="Roboto Medium"/>
              </a:rPr>
              <a:t>claros y detallados</a:t>
            </a:r>
            <a:r>
              <a:rPr lang="en" sz="1600">
                <a:latin typeface="Roboto Light"/>
                <a:ea typeface="Roboto Light"/>
                <a:cs typeface="Roboto Light"/>
                <a:sym typeface="Roboto Light"/>
              </a:rPr>
              <a:t>.</a:t>
            </a:r>
            <a:endParaRPr sz="1600">
              <a:latin typeface="Roboto Light"/>
              <a:ea typeface="Roboto Light"/>
              <a:cs typeface="Roboto Light"/>
              <a:sym typeface="Roboto Light"/>
            </a:endParaRPr>
          </a:p>
          <a:p>
            <a:pPr marL="457200" lvl="0" indent="-330200" algn="l" rtl="0">
              <a:lnSpc>
                <a:spcPct val="150000"/>
              </a:lnSpc>
              <a:spcBef>
                <a:spcPts val="1000"/>
              </a:spcBef>
              <a:spcAft>
                <a:spcPts val="0"/>
              </a:spcAft>
              <a:buClr>
                <a:srgbClr val="FF7340"/>
              </a:buClr>
              <a:buSzPts val="1600"/>
              <a:buFont typeface="Roboto Light"/>
              <a:buChar char="●"/>
            </a:pPr>
            <a:r>
              <a:rPr lang="en" sz="1600">
                <a:solidFill>
                  <a:schemeClr val="dk1"/>
                </a:solidFill>
                <a:latin typeface="Roboto Light"/>
                <a:ea typeface="Roboto Light"/>
                <a:cs typeface="Roboto Light"/>
                <a:sym typeface="Roboto Light"/>
              </a:rPr>
              <a:t>Realizar </a:t>
            </a:r>
            <a:r>
              <a:rPr lang="en" sz="1600">
                <a:solidFill>
                  <a:srgbClr val="FF7340"/>
                </a:solidFill>
                <a:latin typeface="Roboto Medium"/>
                <a:ea typeface="Roboto Medium"/>
                <a:cs typeface="Roboto Medium"/>
                <a:sym typeface="Roboto Medium"/>
              </a:rPr>
              <a:t>chequeos</a:t>
            </a:r>
            <a:r>
              <a:rPr lang="en" sz="1600">
                <a:solidFill>
                  <a:schemeClr val="dk1"/>
                </a:solidFill>
                <a:latin typeface="Roboto Light"/>
                <a:ea typeface="Roboto Light"/>
                <a:cs typeface="Roboto Light"/>
                <a:sym typeface="Roboto Light"/>
              </a:rPr>
              <a:t> </a:t>
            </a:r>
            <a:r>
              <a:rPr lang="en" sz="1600">
                <a:latin typeface="Roboto Medium"/>
                <a:ea typeface="Roboto Medium"/>
                <a:cs typeface="Roboto Medium"/>
                <a:sym typeface="Roboto Medium"/>
              </a:rPr>
              <a:t>tempranos y periódicos</a:t>
            </a:r>
            <a:r>
              <a:rPr lang="en" sz="1600">
                <a:solidFill>
                  <a:schemeClr val="dk1"/>
                </a:solidFill>
                <a:latin typeface="Roboto Light"/>
                <a:ea typeface="Roboto Light"/>
                <a:cs typeface="Roboto Light"/>
                <a:sym typeface="Roboto Light"/>
              </a:rPr>
              <a:t>.</a:t>
            </a:r>
            <a:endParaRPr sz="1600">
              <a:solidFill>
                <a:schemeClr val="dk1"/>
              </a:solidFill>
              <a:latin typeface="Roboto Light"/>
              <a:ea typeface="Roboto Light"/>
              <a:cs typeface="Roboto Light"/>
              <a:sym typeface="Roboto Light"/>
            </a:endParaRPr>
          </a:p>
          <a:p>
            <a:pPr marL="457200" lvl="0" indent="-330200" algn="l" rtl="0">
              <a:lnSpc>
                <a:spcPct val="150000"/>
              </a:lnSpc>
              <a:spcBef>
                <a:spcPts val="1000"/>
              </a:spcBef>
              <a:spcAft>
                <a:spcPts val="1000"/>
              </a:spcAft>
              <a:buClr>
                <a:srgbClr val="FF7340"/>
              </a:buClr>
              <a:buSzPts val="1600"/>
              <a:buFont typeface="Roboto Light"/>
              <a:buChar char="●"/>
            </a:pPr>
            <a:r>
              <a:rPr lang="en" sz="1600">
                <a:solidFill>
                  <a:srgbClr val="FF7340"/>
                </a:solidFill>
                <a:latin typeface="Roboto Medium"/>
                <a:ea typeface="Roboto Medium"/>
                <a:cs typeface="Roboto Medium"/>
                <a:sym typeface="Roboto Medium"/>
              </a:rPr>
              <a:t>ENTRENAR </a:t>
            </a:r>
            <a:r>
              <a:rPr lang="en" sz="1600">
                <a:solidFill>
                  <a:schemeClr val="dk1"/>
                </a:solidFill>
                <a:latin typeface="Roboto Light"/>
                <a:ea typeface="Roboto Light"/>
                <a:cs typeface="Roboto Light"/>
                <a:sym typeface="Roboto Light"/>
              </a:rPr>
              <a:t>a las personas que intervienen en cada etapas del ciclo de los datos (colectoras → usuarias).</a:t>
            </a:r>
            <a:endParaRPr sz="1600">
              <a:latin typeface="Roboto Light"/>
              <a:ea typeface="Roboto Light"/>
              <a:cs typeface="Roboto Light"/>
              <a:sym typeface="Roboto Light"/>
            </a:endParaRPr>
          </a:p>
        </p:txBody>
      </p:sp>
      <p:sp>
        <p:nvSpPr>
          <p:cNvPr id="1372" name="Google Shape;1372;p120"/>
          <p:cNvSpPr txBox="1"/>
          <p:nvPr/>
        </p:nvSpPr>
        <p:spPr>
          <a:xfrm>
            <a:off x="278300" y="177475"/>
            <a:ext cx="4025700" cy="6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FF7340"/>
                </a:solidFill>
                <a:latin typeface="Roboto Light"/>
                <a:ea typeface="Roboto Light"/>
                <a:cs typeface="Roboto Light"/>
                <a:sym typeface="Roboto Light"/>
              </a:rPr>
              <a:t>Recomendaciones finales...</a:t>
            </a:r>
            <a:endParaRPr sz="2400">
              <a:solidFill>
                <a:srgbClr val="FF7340"/>
              </a:solidFill>
              <a:latin typeface="Roboto Light"/>
              <a:ea typeface="Roboto Light"/>
              <a:cs typeface="Roboto Light"/>
              <a:sym typeface="Roboto Light"/>
            </a:endParaRPr>
          </a:p>
        </p:txBody>
      </p:sp>
      <p:pic>
        <p:nvPicPr>
          <p:cNvPr id="1373" name="Google Shape;1373;p120"/>
          <p:cNvPicPr preferRelativeResize="0"/>
          <p:nvPr/>
        </p:nvPicPr>
        <p:blipFill>
          <a:blip r:embed="rId4">
            <a:alphaModFix/>
          </a:blip>
          <a:stretch>
            <a:fillRect/>
          </a:stretch>
        </p:blipFill>
        <p:spPr>
          <a:xfrm>
            <a:off x="2142976" y="2978075"/>
            <a:ext cx="5096875" cy="1762675"/>
          </a:xfrm>
          <a:prstGeom prst="rect">
            <a:avLst/>
          </a:prstGeom>
          <a:noFill/>
          <a:ln>
            <a:noFill/>
          </a:ln>
        </p:spPr>
      </p:pic>
      <p:sp>
        <p:nvSpPr>
          <p:cNvPr id="1374" name="Google Shape;1374;p120"/>
          <p:cNvSpPr txBox="1"/>
          <p:nvPr/>
        </p:nvSpPr>
        <p:spPr>
          <a:xfrm>
            <a:off x="5188750" y="4448250"/>
            <a:ext cx="2051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FFFFFF"/>
                </a:solidFill>
                <a:latin typeface="Roboto Light"/>
                <a:ea typeface="Roboto Light"/>
                <a:cs typeface="Roboto Light"/>
                <a:sym typeface="Roboto Light"/>
              </a:rPr>
              <a:t>CompLady, CC0</a:t>
            </a:r>
            <a:endParaRPr sz="700">
              <a:solidFill>
                <a:srgbClr val="FFFFFF"/>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9"/>
        <p:cNvGrpSpPr/>
        <p:nvPr/>
      </p:nvGrpSpPr>
      <p:grpSpPr>
        <a:xfrm>
          <a:off x="0" y="0"/>
          <a:ext cx="0" cy="0"/>
          <a:chOff x="0" y="0"/>
          <a:chExt cx="0" cy="0"/>
        </a:xfrm>
      </p:grpSpPr>
      <p:sp>
        <p:nvSpPr>
          <p:cNvPr id="1380" name="Google Shape;1380;p121"/>
          <p:cNvSpPr txBox="1"/>
          <p:nvPr/>
        </p:nvSpPr>
        <p:spPr>
          <a:xfrm>
            <a:off x="2240280" y="3422468"/>
            <a:ext cx="43500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700">
                <a:solidFill>
                  <a:srgbClr val="EB6B42"/>
                </a:solidFill>
                <a:latin typeface="Roboto Medium"/>
                <a:ea typeface="Roboto Medium"/>
                <a:cs typeface="Roboto Medium"/>
                <a:sym typeface="Roboto Medium"/>
              </a:rPr>
              <a:t>¡Gracias!</a:t>
            </a:r>
            <a:endParaRPr sz="1100"/>
          </a:p>
          <a:p>
            <a:pPr marL="0" marR="0" lvl="0" indent="0" algn="l" rtl="0">
              <a:spcBef>
                <a:spcPts val="0"/>
              </a:spcBef>
              <a:spcAft>
                <a:spcPts val="0"/>
              </a:spcAft>
              <a:buNone/>
            </a:pPr>
            <a:r>
              <a:rPr lang="en" sz="1400">
                <a:solidFill>
                  <a:srgbClr val="333333"/>
                </a:solidFill>
                <a:latin typeface="Roboto Light"/>
                <a:ea typeface="Roboto Light"/>
                <a:cs typeface="Roboto Light"/>
                <a:sym typeface="Roboto Light"/>
              </a:rPr>
              <a:t>Nos vemos en un próximo capítulo</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83"/>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857" name="Google Shape;857;p83"/>
          <p:cNvSpPr txBox="1"/>
          <p:nvPr/>
        </p:nvSpPr>
        <p:spPr>
          <a:xfrm>
            <a:off x="1274525" y="841750"/>
            <a:ext cx="7099800" cy="1948200"/>
          </a:xfrm>
          <a:prstGeom prst="rect">
            <a:avLst/>
          </a:prstGeom>
          <a:noFill/>
          <a:ln>
            <a:noFill/>
          </a:ln>
        </p:spPr>
        <p:txBody>
          <a:bodyPr spcFirstLastPara="1" wrap="square" lIns="91425" tIns="91425" rIns="91425" bIns="91425" anchor="t" anchorCtr="0">
            <a:spAutoFit/>
          </a:bodyPr>
          <a:lstStyle/>
          <a:p>
            <a:pPr marL="514350" marR="1325318" lvl="0" indent="0" algn="ctr"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¿Sabe qué es un datum geodésico? O, ¿puede al menos dar un ejemplo de uno?</a:t>
            </a:r>
            <a:endParaRPr sz="2200">
              <a:solidFill>
                <a:schemeClr val="dk1"/>
              </a:solidFill>
              <a:latin typeface="Roboto Light"/>
              <a:ea typeface="Roboto Light"/>
              <a:cs typeface="Roboto Light"/>
              <a:sym typeface="Roboto Light"/>
            </a:endParaRPr>
          </a:p>
          <a:p>
            <a:pPr marL="2228850" lvl="0" indent="-368300" algn="just" rtl="0">
              <a:lnSpc>
                <a:spcPct val="115000"/>
              </a:lnSpc>
              <a:spcBef>
                <a:spcPts val="1000"/>
              </a:spcBef>
              <a:spcAft>
                <a:spcPts val="0"/>
              </a:spcAft>
              <a:buClr>
                <a:schemeClr val="dk1"/>
              </a:buClr>
              <a:buSzPts val="2200"/>
              <a:buFont typeface="Roboto Light"/>
              <a:buChar char="●"/>
            </a:pPr>
            <a:r>
              <a:rPr lang="en" sz="2200">
                <a:solidFill>
                  <a:schemeClr val="dk1"/>
                </a:solidFill>
                <a:latin typeface="Roboto Light"/>
                <a:ea typeface="Roboto Light"/>
                <a:cs typeface="Roboto Light"/>
                <a:sym typeface="Roboto Light"/>
              </a:rPr>
              <a:t>sí</a:t>
            </a:r>
            <a:endParaRPr sz="2200">
              <a:solidFill>
                <a:schemeClr val="dk1"/>
              </a:solidFill>
              <a:latin typeface="Roboto Light"/>
              <a:ea typeface="Roboto Light"/>
              <a:cs typeface="Roboto Light"/>
              <a:sym typeface="Roboto Light"/>
            </a:endParaRPr>
          </a:p>
          <a:p>
            <a:pPr marL="2228850" lvl="0" indent="-368300" algn="just" rtl="0">
              <a:lnSpc>
                <a:spcPct val="115000"/>
              </a:lnSpc>
              <a:spcBef>
                <a:spcPts val="1000"/>
              </a:spcBef>
              <a:spcAft>
                <a:spcPts val="1000"/>
              </a:spcAft>
              <a:buClr>
                <a:schemeClr val="dk1"/>
              </a:buClr>
              <a:buSzPts val="2200"/>
              <a:buFont typeface="Roboto Light"/>
              <a:buChar char="●"/>
            </a:pPr>
            <a:r>
              <a:rPr lang="en" sz="2200">
                <a:solidFill>
                  <a:schemeClr val="dk1"/>
                </a:solidFill>
                <a:latin typeface="Roboto Light"/>
                <a:ea typeface="Roboto Light"/>
                <a:cs typeface="Roboto Light"/>
                <a:sym typeface="Roboto Light"/>
              </a:rPr>
              <a:t>no</a:t>
            </a:r>
            <a:endParaRPr sz="2500">
              <a:latin typeface="Roboto Light"/>
              <a:ea typeface="Roboto Light"/>
              <a:cs typeface="Roboto Light"/>
              <a:sym typeface="Roboto Light"/>
            </a:endParaRPr>
          </a:p>
        </p:txBody>
      </p:sp>
      <p:sp>
        <p:nvSpPr>
          <p:cNvPr id="858" name="Google Shape;858;p83"/>
          <p:cNvSpPr txBox="1"/>
          <p:nvPr/>
        </p:nvSpPr>
        <p:spPr>
          <a:xfrm>
            <a:off x="0" y="0"/>
            <a:ext cx="946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0">
                <a:solidFill>
                  <a:srgbClr val="FF3300"/>
                </a:solidFill>
                <a:latin typeface="Pacifico"/>
                <a:ea typeface="Pacifico"/>
                <a:cs typeface="Pacifico"/>
                <a:sym typeface="Pacifico"/>
              </a:rPr>
              <a:t> ?</a:t>
            </a:r>
            <a:endParaRPr sz="7000">
              <a:solidFill>
                <a:srgbClr val="FF3300"/>
              </a:solidFill>
              <a:latin typeface="Pacifico"/>
              <a:ea typeface="Pacifico"/>
              <a:cs typeface="Pacifico"/>
              <a:sym typeface="Pacific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4"/>
          <p:cNvSpPr/>
          <p:nvPr/>
        </p:nvSpPr>
        <p:spPr>
          <a:xfrm>
            <a:off x="0" y="325"/>
            <a:ext cx="91440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pic>
        <p:nvPicPr>
          <p:cNvPr id="865" name="Google Shape;865;p84"/>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866" name="Google Shape;866;p84"/>
          <p:cNvSpPr txBox="1"/>
          <p:nvPr/>
        </p:nvSpPr>
        <p:spPr>
          <a:xfrm>
            <a:off x="1542150" y="252775"/>
            <a:ext cx="6059700" cy="61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a:solidFill>
                  <a:srgbClr val="FF7340"/>
                </a:solidFill>
                <a:latin typeface="Roboto Light"/>
                <a:ea typeface="Roboto Light"/>
                <a:cs typeface="Roboto Light"/>
                <a:sym typeface="Roboto Light"/>
              </a:rPr>
              <a:t>Sistemas de coordenadas de referencia</a:t>
            </a:r>
            <a:endParaRPr sz="2600">
              <a:solidFill>
                <a:srgbClr val="FF7340"/>
              </a:solidFill>
              <a:latin typeface="Roboto Light"/>
              <a:ea typeface="Roboto Light"/>
              <a:cs typeface="Roboto Light"/>
              <a:sym typeface="Roboto Light"/>
            </a:endParaRPr>
          </a:p>
        </p:txBody>
      </p:sp>
      <p:sp>
        <p:nvSpPr>
          <p:cNvPr id="867" name="Google Shape;867;p84"/>
          <p:cNvSpPr txBox="1"/>
          <p:nvPr/>
        </p:nvSpPr>
        <p:spPr>
          <a:xfrm>
            <a:off x="952125" y="2739950"/>
            <a:ext cx="636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FFFFFF"/>
                </a:solidFill>
                <a:latin typeface="Roboto Light"/>
                <a:ea typeface="Roboto Light"/>
                <a:cs typeface="Roboto Light"/>
                <a:sym typeface="Roboto Light"/>
              </a:rPr>
              <a:t>Sistema de coordenadas definido en relación a un datum.</a:t>
            </a:r>
            <a:endParaRPr sz="1600">
              <a:solidFill>
                <a:srgbClr val="FFFFFF"/>
              </a:solidFill>
              <a:latin typeface="Roboto Light"/>
              <a:ea typeface="Roboto Light"/>
              <a:cs typeface="Roboto Light"/>
              <a:sym typeface="Roboto Light"/>
            </a:endParaRPr>
          </a:p>
        </p:txBody>
      </p:sp>
      <p:sp>
        <p:nvSpPr>
          <p:cNvPr id="868" name="Google Shape;868;p84"/>
          <p:cNvSpPr txBox="1"/>
          <p:nvPr/>
        </p:nvSpPr>
        <p:spPr>
          <a:xfrm>
            <a:off x="496296" y="1048126"/>
            <a:ext cx="6461700" cy="617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FF7340"/>
              </a:buClr>
              <a:buSzPts val="2200"/>
              <a:buFont typeface="Roboto Light"/>
              <a:buChar char="●"/>
            </a:pPr>
            <a:r>
              <a:rPr lang="en" sz="2200">
                <a:solidFill>
                  <a:srgbClr val="FF7340"/>
                </a:solidFill>
                <a:latin typeface="Roboto Light"/>
                <a:ea typeface="Roboto Light"/>
                <a:cs typeface="Roboto Light"/>
                <a:sym typeface="Roboto Light"/>
              </a:rPr>
              <a:t>Sistemas de coordenadas</a:t>
            </a:r>
            <a:endParaRPr sz="2200">
              <a:solidFill>
                <a:srgbClr val="FF7340"/>
              </a:solidFill>
              <a:latin typeface="Roboto Light"/>
              <a:ea typeface="Roboto Light"/>
              <a:cs typeface="Roboto Light"/>
              <a:sym typeface="Roboto Light"/>
            </a:endParaRPr>
          </a:p>
        </p:txBody>
      </p:sp>
      <p:sp>
        <p:nvSpPr>
          <p:cNvPr id="869" name="Google Shape;869;p84"/>
          <p:cNvSpPr txBox="1"/>
          <p:nvPr/>
        </p:nvSpPr>
        <p:spPr>
          <a:xfrm>
            <a:off x="952125" y="1486950"/>
            <a:ext cx="5968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FFFFFF"/>
                </a:solidFill>
                <a:latin typeface="Roboto Light"/>
                <a:ea typeface="Roboto Light"/>
                <a:cs typeface="Roboto Light"/>
                <a:sym typeface="Roboto Light"/>
              </a:rPr>
              <a:t>Sistema geométrico que define la naturaleza y la relación de las coordenadas que utiliza para definir posiciones inequívocamente.</a:t>
            </a:r>
            <a:endParaRPr sz="1600">
              <a:solidFill>
                <a:srgbClr val="FFFFFF"/>
              </a:solidFill>
              <a:latin typeface="Roboto Light"/>
              <a:ea typeface="Roboto Light"/>
              <a:cs typeface="Roboto Light"/>
              <a:sym typeface="Roboto Light"/>
            </a:endParaRPr>
          </a:p>
        </p:txBody>
      </p:sp>
      <p:sp>
        <p:nvSpPr>
          <p:cNvPr id="870" name="Google Shape;870;p84"/>
          <p:cNvSpPr txBox="1"/>
          <p:nvPr/>
        </p:nvSpPr>
        <p:spPr>
          <a:xfrm>
            <a:off x="496299" y="2307375"/>
            <a:ext cx="7230300" cy="617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FF7340"/>
              </a:buClr>
              <a:buSzPts val="2200"/>
              <a:buFont typeface="Roboto Light"/>
              <a:buChar char="●"/>
            </a:pPr>
            <a:r>
              <a:rPr lang="en" sz="2200">
                <a:solidFill>
                  <a:srgbClr val="FF7340"/>
                </a:solidFill>
                <a:latin typeface="Roboto Light"/>
                <a:ea typeface="Roboto Light"/>
                <a:cs typeface="Roboto Light"/>
                <a:sym typeface="Roboto Light"/>
              </a:rPr>
              <a:t>Sistemas de coordenadas de referencia (CRS o SRS)</a:t>
            </a:r>
            <a:endParaRPr sz="2200">
              <a:solidFill>
                <a:srgbClr val="FF7340"/>
              </a:solidFill>
              <a:latin typeface="Roboto Light"/>
              <a:ea typeface="Roboto Light"/>
              <a:cs typeface="Roboto Light"/>
              <a:sym typeface="Roboto Light"/>
            </a:endParaRPr>
          </a:p>
        </p:txBody>
      </p:sp>
      <p:pic>
        <p:nvPicPr>
          <p:cNvPr id="871" name="Google Shape;871;p84" descr="File: 3D coordinate system.svg"/>
          <p:cNvPicPr preferRelativeResize="0"/>
          <p:nvPr/>
        </p:nvPicPr>
        <p:blipFill rotWithShape="1">
          <a:blip r:embed="rId4">
            <a:alphaModFix/>
          </a:blip>
          <a:srcRect/>
          <a:stretch/>
        </p:blipFill>
        <p:spPr>
          <a:xfrm>
            <a:off x="7212784" y="974415"/>
            <a:ext cx="1319104" cy="1319104"/>
          </a:xfrm>
          <a:prstGeom prst="rect">
            <a:avLst/>
          </a:prstGeom>
          <a:noFill/>
          <a:ln>
            <a:noFill/>
          </a:ln>
        </p:spPr>
      </p:pic>
      <p:sp>
        <p:nvSpPr>
          <p:cNvPr id="872" name="Google Shape;872;p84"/>
          <p:cNvSpPr/>
          <p:nvPr/>
        </p:nvSpPr>
        <p:spPr>
          <a:xfrm>
            <a:off x="8306291" y="1798812"/>
            <a:ext cx="707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I, Sakurambo. CC BY-SA 3.0</a:t>
            </a:r>
            <a:endParaRPr sz="600" b="0" i="0" u="none" strike="noStrike" cap="none">
              <a:solidFill>
                <a:srgbClr val="000000"/>
              </a:solidFill>
              <a:latin typeface="Arial"/>
              <a:ea typeface="Arial"/>
              <a:cs typeface="Arial"/>
              <a:sym typeface="Arial"/>
            </a:endParaRPr>
          </a:p>
        </p:txBody>
      </p:sp>
      <p:sp>
        <p:nvSpPr>
          <p:cNvPr id="873" name="Google Shape;873;p84"/>
          <p:cNvSpPr txBox="1"/>
          <p:nvPr/>
        </p:nvSpPr>
        <p:spPr>
          <a:xfrm>
            <a:off x="484350" y="3317476"/>
            <a:ext cx="6939000" cy="617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FF7340"/>
              </a:buClr>
              <a:buSzPts val="2200"/>
              <a:buFont typeface="Roboto Light"/>
              <a:buChar char="●"/>
            </a:pPr>
            <a:r>
              <a:rPr lang="en" sz="2200">
                <a:solidFill>
                  <a:srgbClr val="FF7340"/>
                </a:solidFill>
                <a:latin typeface="Roboto Light"/>
                <a:ea typeface="Roboto Light"/>
                <a:cs typeface="Roboto Light"/>
                <a:sym typeface="Roboto Light"/>
              </a:rPr>
              <a:t>Sistemas de coordenadas de referencia geográfico</a:t>
            </a:r>
            <a:endParaRPr sz="2200">
              <a:solidFill>
                <a:srgbClr val="FF7340"/>
              </a:solidFill>
              <a:latin typeface="Roboto Light"/>
              <a:ea typeface="Roboto Light"/>
              <a:cs typeface="Roboto Light"/>
              <a:sym typeface="Roboto Light"/>
            </a:endParaRPr>
          </a:p>
        </p:txBody>
      </p:sp>
      <p:sp>
        <p:nvSpPr>
          <p:cNvPr id="874" name="Google Shape;874;p84"/>
          <p:cNvSpPr txBox="1"/>
          <p:nvPr/>
        </p:nvSpPr>
        <p:spPr>
          <a:xfrm>
            <a:off x="952125" y="3751650"/>
            <a:ext cx="763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600">
                <a:solidFill>
                  <a:srgbClr val="FFFF00"/>
                </a:solidFill>
                <a:latin typeface="Roboto Light"/>
                <a:ea typeface="Roboto Light"/>
                <a:cs typeface="Roboto Light"/>
                <a:sym typeface="Roboto Light"/>
              </a:rPr>
              <a:t>Sistema de coordenadas de referencia</a:t>
            </a:r>
            <a:r>
              <a:rPr lang="en" sz="1600">
                <a:solidFill>
                  <a:srgbClr val="434343"/>
                </a:solidFill>
                <a:latin typeface="Roboto Light"/>
                <a:ea typeface="Roboto Light"/>
                <a:cs typeface="Roboto Light"/>
                <a:sym typeface="Roboto Light"/>
              </a:rPr>
              <a:t> </a:t>
            </a:r>
            <a:r>
              <a:rPr lang="en" sz="1600">
                <a:solidFill>
                  <a:srgbClr val="FFFFFF"/>
                </a:solidFill>
                <a:latin typeface="Roboto Light"/>
                <a:ea typeface="Roboto Light"/>
                <a:cs typeface="Roboto Light"/>
                <a:sym typeface="Roboto Light"/>
              </a:rPr>
              <a:t>basado en un </a:t>
            </a:r>
            <a:r>
              <a:rPr lang="en" sz="1600">
                <a:solidFill>
                  <a:srgbClr val="FFFF00"/>
                </a:solidFill>
                <a:latin typeface="Roboto Light"/>
                <a:ea typeface="Roboto Light"/>
                <a:cs typeface="Roboto Light"/>
                <a:sym typeface="Roboto Light"/>
              </a:rPr>
              <a:t>datum geodésico</a:t>
            </a:r>
            <a:r>
              <a:rPr lang="en" sz="1600">
                <a:solidFill>
                  <a:srgbClr val="FF3300"/>
                </a:solidFill>
                <a:latin typeface="Roboto Light"/>
                <a:ea typeface="Roboto Light"/>
                <a:cs typeface="Roboto Light"/>
                <a:sym typeface="Roboto Light"/>
              </a:rPr>
              <a:t> </a:t>
            </a:r>
            <a:r>
              <a:rPr lang="en" sz="1600">
                <a:solidFill>
                  <a:srgbClr val="FFFFFF"/>
                </a:solidFill>
                <a:latin typeface="Roboto Light"/>
                <a:ea typeface="Roboto Light"/>
                <a:cs typeface="Roboto Light"/>
                <a:sym typeface="Roboto Light"/>
              </a:rPr>
              <a:t>que utiliza </a:t>
            </a:r>
            <a:r>
              <a:rPr lang="en" sz="1600">
                <a:solidFill>
                  <a:srgbClr val="FFFF00"/>
                </a:solidFill>
                <a:latin typeface="Roboto Light"/>
                <a:ea typeface="Roboto Light"/>
                <a:cs typeface="Roboto Light"/>
                <a:sym typeface="Roboto Light"/>
              </a:rPr>
              <a:t>coordenadas geográficas</a:t>
            </a:r>
            <a:r>
              <a:rPr lang="en" sz="1600">
                <a:solidFill>
                  <a:srgbClr val="434343"/>
                </a:solidFill>
                <a:latin typeface="Roboto Light"/>
                <a:ea typeface="Roboto Light"/>
                <a:cs typeface="Roboto Light"/>
                <a:sym typeface="Roboto Light"/>
              </a:rPr>
              <a:t> </a:t>
            </a:r>
            <a:r>
              <a:rPr lang="en" sz="1600">
                <a:solidFill>
                  <a:srgbClr val="FFFFFF"/>
                </a:solidFill>
                <a:latin typeface="Roboto Light"/>
                <a:ea typeface="Roboto Light"/>
                <a:cs typeface="Roboto Light"/>
                <a:sym typeface="Roboto Light"/>
              </a:rPr>
              <a:t>para describir posiciones sobre la superficie de la Tierra.</a:t>
            </a:r>
            <a:endParaRPr sz="1600">
              <a:solidFill>
                <a:srgbClr val="FFFFFF"/>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5"/>
          <p:cNvSpPr/>
          <p:nvPr/>
        </p:nvSpPr>
        <p:spPr>
          <a:xfrm>
            <a:off x="0" y="325"/>
            <a:ext cx="9144000" cy="4809900"/>
          </a:xfrm>
          <a:prstGeom prst="rect">
            <a:avLst/>
          </a:prstGeom>
          <a:solidFill>
            <a:srgbClr val="333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333333"/>
              </a:solidFill>
              <a:latin typeface="Calibri"/>
              <a:ea typeface="Calibri"/>
              <a:cs typeface="Calibri"/>
              <a:sym typeface="Calibri"/>
            </a:endParaRPr>
          </a:p>
        </p:txBody>
      </p:sp>
      <p:pic>
        <p:nvPicPr>
          <p:cNvPr id="881" name="Google Shape;881;p85"/>
          <p:cNvPicPr preferRelativeResize="0"/>
          <p:nvPr/>
        </p:nvPicPr>
        <p:blipFill>
          <a:blip r:embed="rId3">
            <a:alphaModFix/>
          </a:blip>
          <a:stretch>
            <a:fillRect/>
          </a:stretch>
        </p:blipFill>
        <p:spPr>
          <a:xfrm>
            <a:off x="1" y="4810153"/>
            <a:ext cx="9144000" cy="333345"/>
          </a:xfrm>
          <a:prstGeom prst="rect">
            <a:avLst/>
          </a:prstGeom>
          <a:noFill/>
          <a:ln>
            <a:noFill/>
          </a:ln>
        </p:spPr>
      </p:pic>
      <p:sp>
        <p:nvSpPr>
          <p:cNvPr id="882" name="Google Shape;882;p85"/>
          <p:cNvSpPr txBox="1"/>
          <p:nvPr/>
        </p:nvSpPr>
        <p:spPr>
          <a:xfrm>
            <a:off x="1542150" y="252775"/>
            <a:ext cx="6059700" cy="61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600">
                <a:solidFill>
                  <a:srgbClr val="FF7340"/>
                </a:solidFill>
                <a:latin typeface="Roboto Light"/>
                <a:ea typeface="Roboto Light"/>
                <a:cs typeface="Roboto Light"/>
                <a:sym typeface="Roboto Light"/>
              </a:rPr>
              <a:t>Sistemas de coordenadas de referencia</a:t>
            </a:r>
            <a:endParaRPr sz="2600">
              <a:solidFill>
                <a:srgbClr val="FF7340"/>
              </a:solidFill>
              <a:latin typeface="Roboto Light"/>
              <a:ea typeface="Roboto Light"/>
              <a:cs typeface="Roboto Light"/>
              <a:sym typeface="Roboto Light"/>
            </a:endParaRPr>
          </a:p>
        </p:txBody>
      </p:sp>
      <p:sp>
        <p:nvSpPr>
          <p:cNvPr id="883" name="Google Shape;883;p85"/>
          <p:cNvSpPr txBox="1"/>
          <p:nvPr/>
        </p:nvSpPr>
        <p:spPr>
          <a:xfrm>
            <a:off x="1134575" y="1685588"/>
            <a:ext cx="65964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rgbClr val="FFFFFF"/>
                </a:solidFill>
                <a:latin typeface="Roboto Light"/>
                <a:ea typeface="Roboto Light"/>
                <a:cs typeface="Roboto Light"/>
                <a:sym typeface="Roboto Light"/>
              </a:rPr>
              <a:t>Modelo matemático que utiliza un elipsoide de referencia para describir el tamaño y la forma de la superficie de la Tierra y agrega la información necesaria para el origen y orientación de sistemas de coordenadas sobre esa superficie.</a:t>
            </a:r>
            <a:endParaRPr sz="1600">
              <a:solidFill>
                <a:srgbClr val="FFFFFF"/>
              </a:solidFill>
              <a:latin typeface="Roboto Light"/>
              <a:ea typeface="Roboto Light"/>
              <a:cs typeface="Roboto Light"/>
              <a:sym typeface="Roboto Light"/>
            </a:endParaRPr>
          </a:p>
        </p:txBody>
      </p:sp>
      <p:sp>
        <p:nvSpPr>
          <p:cNvPr id="884" name="Google Shape;884;p85"/>
          <p:cNvSpPr txBox="1"/>
          <p:nvPr/>
        </p:nvSpPr>
        <p:spPr>
          <a:xfrm>
            <a:off x="496296" y="1048126"/>
            <a:ext cx="6461700" cy="617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FF7340"/>
              </a:buClr>
              <a:buSzPts val="2200"/>
              <a:buFont typeface="Roboto Light"/>
              <a:buChar char="●"/>
            </a:pPr>
            <a:r>
              <a:rPr lang="en" sz="2200">
                <a:solidFill>
                  <a:srgbClr val="FF7340"/>
                </a:solidFill>
                <a:latin typeface="Roboto Light"/>
                <a:ea typeface="Roboto Light"/>
                <a:cs typeface="Roboto Light"/>
                <a:sym typeface="Roboto Light"/>
              </a:rPr>
              <a:t>Datum geodésico</a:t>
            </a:r>
            <a:endParaRPr sz="2200">
              <a:solidFill>
                <a:srgbClr val="FF7340"/>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6"/>
          <p:cNvSpPr txBox="1"/>
          <p:nvPr/>
        </p:nvSpPr>
        <p:spPr>
          <a:xfrm>
            <a:off x="962441" y="1706447"/>
            <a:ext cx="731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mundo</a:t>
            </a:r>
            <a:endParaRPr sz="1400" b="0" i="0" u="none" strike="noStrike" cap="none">
              <a:solidFill>
                <a:srgbClr val="000000"/>
              </a:solidFill>
              <a:latin typeface="Arial"/>
              <a:ea typeface="Arial"/>
              <a:cs typeface="Arial"/>
              <a:sym typeface="Arial"/>
            </a:endParaRPr>
          </a:p>
        </p:txBody>
      </p:sp>
      <p:sp>
        <p:nvSpPr>
          <p:cNvPr id="890" name="Google Shape;890;p86"/>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1" name="Google Shape;891;p86"/>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7"/>
          <p:cNvSpPr txBox="1"/>
          <p:nvPr/>
        </p:nvSpPr>
        <p:spPr>
          <a:xfrm>
            <a:off x="962441" y="1706447"/>
            <a:ext cx="731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mundo</a:t>
            </a:r>
            <a:endParaRPr sz="1400" b="0" i="0" u="none" strike="noStrike" cap="none">
              <a:solidFill>
                <a:srgbClr val="000000"/>
              </a:solidFill>
              <a:latin typeface="Arial"/>
              <a:ea typeface="Arial"/>
              <a:cs typeface="Arial"/>
              <a:sym typeface="Arial"/>
            </a:endParaRPr>
          </a:p>
        </p:txBody>
      </p:sp>
      <p:sp>
        <p:nvSpPr>
          <p:cNvPr id="897" name="Google Shape;897;p87"/>
          <p:cNvSpPr/>
          <p:nvPr/>
        </p:nvSpPr>
        <p:spPr>
          <a:xfrm>
            <a:off x="286136" y="1605414"/>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98" name="Google Shape;898;p87"/>
          <p:cNvPicPr preferRelativeResize="0"/>
          <p:nvPr/>
        </p:nvPicPr>
        <p:blipFill rotWithShape="1">
          <a:blip r:embed="rId3">
            <a:alphaModFix/>
          </a:blip>
          <a:srcRect l="11060" t="11955" r="11269" b="11257"/>
          <a:stretch/>
        </p:blipFill>
        <p:spPr>
          <a:xfrm>
            <a:off x="3213634" y="369178"/>
            <a:ext cx="2286000" cy="2040673"/>
          </a:xfrm>
          <a:prstGeom prst="rect">
            <a:avLst/>
          </a:prstGeom>
          <a:noFill/>
          <a:ln>
            <a:noFill/>
          </a:ln>
        </p:spPr>
      </p:pic>
      <p:sp>
        <p:nvSpPr>
          <p:cNvPr id="899" name="Google Shape;899;p87"/>
          <p:cNvSpPr txBox="1"/>
          <p:nvPr/>
        </p:nvSpPr>
        <p:spPr>
          <a:xfrm>
            <a:off x="2731228" y="52606"/>
            <a:ext cx="1239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i="0" u="none" strike="noStrike" cap="none">
                <a:solidFill>
                  <a:srgbClr val="91A000"/>
                </a:solidFill>
                <a:latin typeface="Roboto Light"/>
                <a:ea typeface="Roboto Light"/>
                <a:cs typeface="Roboto Light"/>
                <a:sym typeface="Roboto Light"/>
              </a:rPr>
              <a:t>Datum A</a:t>
            </a:r>
            <a:endParaRPr sz="2000" i="0" u="none" strike="noStrike" cap="none">
              <a:solidFill>
                <a:srgbClr val="91A000"/>
              </a:solidFill>
              <a:latin typeface="Roboto Light"/>
              <a:ea typeface="Roboto Light"/>
              <a:cs typeface="Roboto Light"/>
              <a:sym typeface="Roboto Light"/>
            </a:endParaRPr>
          </a:p>
        </p:txBody>
      </p:sp>
      <p:sp>
        <p:nvSpPr>
          <p:cNvPr id="900" name="Google Shape;900;p87"/>
          <p:cNvSpPr/>
          <p:nvPr/>
        </p:nvSpPr>
        <p:spPr>
          <a:xfrm>
            <a:off x="3424871" y="423565"/>
            <a:ext cx="2083800" cy="1913100"/>
          </a:xfrm>
          <a:prstGeom prst="ellipse">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87"/>
          <p:cNvSpPr/>
          <p:nvPr/>
        </p:nvSpPr>
        <p:spPr>
          <a:xfrm>
            <a:off x="3415733" y="432938"/>
            <a:ext cx="2083800" cy="19131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2" name="Google Shape;902;p87"/>
          <p:cNvSpPr txBox="1"/>
          <p:nvPr/>
        </p:nvSpPr>
        <p:spPr>
          <a:xfrm>
            <a:off x="2243966" y="561406"/>
            <a:ext cx="1171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91A000"/>
                </a:solidFill>
                <a:latin typeface="Arial"/>
                <a:ea typeface="Arial"/>
                <a:cs typeface="Arial"/>
                <a:sym typeface="Arial"/>
              </a:rPr>
              <a:t>elipsoide de referencia</a:t>
            </a:r>
            <a:endParaRPr sz="1400" b="0" i="0" u="none" strike="noStrike" cap="none">
              <a:solidFill>
                <a:srgbClr val="91A000"/>
              </a:solidFill>
              <a:latin typeface="Arial"/>
              <a:ea typeface="Arial"/>
              <a:cs typeface="Arial"/>
              <a:sym typeface="Arial"/>
            </a:endParaRPr>
          </a:p>
        </p:txBody>
      </p:sp>
      <p:cxnSp>
        <p:nvCxnSpPr>
          <p:cNvPr id="903" name="Google Shape;903;p87"/>
          <p:cNvCxnSpPr/>
          <p:nvPr/>
        </p:nvCxnSpPr>
        <p:spPr>
          <a:xfrm>
            <a:off x="3204496" y="885340"/>
            <a:ext cx="202200" cy="76500"/>
          </a:xfrm>
          <a:prstGeom prst="straightConnector1">
            <a:avLst/>
          </a:prstGeom>
          <a:noFill/>
          <a:ln w="9525" cap="flat" cmpd="sng">
            <a:solidFill>
              <a:srgbClr val="91A000"/>
            </a:solidFill>
            <a:prstDash val="solid"/>
            <a:round/>
            <a:headEnd type="none" w="sm" len="sm"/>
            <a:tailEnd type="none" w="sm" len="sm"/>
          </a:ln>
        </p:spPr>
      </p:cxnSp>
      <p:sp>
        <p:nvSpPr>
          <p:cNvPr id="904" name="Google Shape;904;p87"/>
          <p:cNvSpPr/>
          <p:nvPr/>
        </p:nvSpPr>
        <p:spPr>
          <a:xfrm>
            <a:off x="6555918" y="1829844"/>
            <a:ext cx="2588100" cy="1338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posición del origen</a:t>
            </a:r>
            <a:endParaRPr>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escala</a:t>
            </a:r>
            <a:endParaRPr>
              <a:latin typeface="Roboto Light"/>
              <a:ea typeface="Roboto Light"/>
              <a:cs typeface="Roboto Light"/>
              <a:sym typeface="Roboto Light"/>
            </a:endParaRPr>
          </a:p>
          <a:p>
            <a:pPr marL="0" marR="0" lvl="0" indent="0" algn="l" rtl="0">
              <a:lnSpc>
                <a:spcPct val="150000"/>
              </a:lnSpc>
              <a:spcBef>
                <a:spcPts val="0"/>
              </a:spcBef>
              <a:spcAft>
                <a:spcPts val="0"/>
              </a:spcAft>
              <a:buNone/>
            </a:pPr>
            <a:r>
              <a:rPr lang="en" sz="1800" i="0" u="none" strike="noStrike" cap="none">
                <a:solidFill>
                  <a:schemeClr val="dk1"/>
                </a:solidFill>
                <a:latin typeface="Roboto Light"/>
                <a:ea typeface="Roboto Light"/>
                <a:cs typeface="Roboto Light"/>
                <a:sym typeface="Roboto Light"/>
              </a:rPr>
              <a:t>orientación de los ejes</a:t>
            </a:r>
            <a:endParaRPr sz="1800" i="0" u="none" strike="noStrike" cap="none">
              <a:solidFill>
                <a:schemeClr val="dk1"/>
              </a:solidFill>
              <a:latin typeface="Roboto Light"/>
              <a:ea typeface="Roboto Light"/>
              <a:cs typeface="Roboto Light"/>
              <a:sym typeface="Roboto Light"/>
            </a:endParaRPr>
          </a:p>
        </p:txBody>
      </p:sp>
      <p:sp>
        <p:nvSpPr>
          <p:cNvPr id="905" name="Google Shape;905;p87"/>
          <p:cNvSpPr txBox="1"/>
          <p:nvPr/>
        </p:nvSpPr>
        <p:spPr>
          <a:xfrm>
            <a:off x="-2" y="-9"/>
            <a:ext cx="1805400" cy="504000"/>
          </a:xfrm>
          <a:prstGeom prst="rect">
            <a:avLst/>
          </a:prstGeom>
          <a:noFill/>
          <a:ln>
            <a:noFill/>
          </a:ln>
        </p:spPr>
        <p:txBody>
          <a:bodyPr spcFirstLastPara="1" wrap="square" lIns="91425" tIns="91425" rIns="91425" bIns="91425" anchor="t" anchorCtr="0">
            <a:noAutofit/>
          </a:bodyPr>
          <a:lstStyle/>
          <a:p>
            <a:pPr marL="63500" marR="0" lvl="0" indent="0" algn="l" rtl="0">
              <a:lnSpc>
                <a:spcPct val="150000"/>
              </a:lnSpc>
              <a:spcBef>
                <a:spcPts val="0"/>
              </a:spcBef>
              <a:spcAft>
                <a:spcPts val="0"/>
              </a:spcAft>
              <a:buNone/>
            </a:pPr>
            <a:r>
              <a:rPr lang="en" sz="2400" i="1" u="none" strike="noStrike" cap="none">
                <a:solidFill>
                  <a:srgbClr val="FF3300"/>
                </a:solidFill>
                <a:latin typeface="Roboto Light"/>
                <a:ea typeface="Roboto Light"/>
                <a:cs typeface="Roboto Light"/>
                <a:sym typeface="Roboto Light"/>
              </a:rPr>
              <a:t>Datum</a:t>
            </a:r>
            <a:endParaRPr sz="2400" i="1" u="none" strike="noStrike" cap="none">
              <a:solidFill>
                <a:srgbClr val="FF3300"/>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2681</Words>
  <Application>Microsoft Macintosh PowerPoint</Application>
  <PresentationFormat>Presentación en pantalla (16:9)</PresentationFormat>
  <Paragraphs>453</Paragraphs>
  <Slides>44</Slides>
  <Notes>44</Notes>
  <HiddenSlides>0</HiddenSlides>
  <MMClips>0</MMClips>
  <ScaleCrop>false</ScaleCrop>
  <HeadingPairs>
    <vt:vector size="6" baseType="variant">
      <vt:variant>
        <vt:lpstr>Fuentes usadas</vt:lpstr>
      </vt:variant>
      <vt:variant>
        <vt:i4>7</vt:i4>
      </vt:variant>
      <vt:variant>
        <vt:lpstr>Tema</vt:lpstr>
      </vt:variant>
      <vt:variant>
        <vt:i4>4</vt:i4>
      </vt:variant>
      <vt:variant>
        <vt:lpstr>Títulos de diapositiva</vt:lpstr>
      </vt:variant>
      <vt:variant>
        <vt:i4>44</vt:i4>
      </vt:variant>
    </vt:vector>
  </HeadingPairs>
  <TitlesOfParts>
    <vt:vector size="55" baseType="lpstr">
      <vt:lpstr>Pacifico</vt:lpstr>
      <vt:lpstr>Calibri</vt:lpstr>
      <vt:lpstr>Roboto</vt:lpstr>
      <vt:lpstr>Roboto Light</vt:lpstr>
      <vt:lpstr>Arial</vt:lpstr>
      <vt:lpstr>Roboto Thin</vt:lpstr>
      <vt:lpstr>Roboto Medium</vt:lpstr>
      <vt:lpstr>Simple Light</vt:lpstr>
      <vt:lpstr>Simple Light</vt:lpstr>
      <vt:lpstr>Tema de Office</vt:lpstr>
      <vt:lpstr>Custom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Microsoft Office User</cp:lastModifiedBy>
  <cp:revision>1</cp:revision>
  <dcterms:modified xsi:type="dcterms:W3CDTF">2022-12-28T23:03:46Z</dcterms:modified>
</cp:coreProperties>
</file>